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1" r:id="rId1"/>
    <p:sldMasterId id="2147483723" r:id="rId2"/>
    <p:sldMasterId id="2147483727" r:id="rId3"/>
  </p:sldMasterIdLst>
  <p:notesMasterIdLst>
    <p:notesMasterId r:id="rId73"/>
  </p:notesMasterIdLst>
  <p:sldIdLst>
    <p:sldId id="454" r:id="rId4"/>
    <p:sldId id="513" r:id="rId5"/>
    <p:sldId id="415" r:id="rId6"/>
    <p:sldId id="291" r:id="rId7"/>
    <p:sldId id="432" r:id="rId8"/>
    <p:sldId id="517" r:id="rId9"/>
    <p:sldId id="401" r:id="rId10"/>
    <p:sldId id="323" r:id="rId11"/>
    <p:sldId id="343" r:id="rId12"/>
    <p:sldId id="402" r:id="rId13"/>
    <p:sldId id="408" r:id="rId14"/>
    <p:sldId id="391" r:id="rId15"/>
    <p:sldId id="392" r:id="rId16"/>
    <p:sldId id="394" r:id="rId17"/>
    <p:sldId id="393" r:id="rId18"/>
    <p:sldId id="395" r:id="rId19"/>
    <p:sldId id="396" r:id="rId20"/>
    <p:sldId id="420" r:id="rId21"/>
    <p:sldId id="521" r:id="rId22"/>
    <p:sldId id="416" r:id="rId23"/>
    <p:sldId id="424" r:id="rId24"/>
    <p:sldId id="421" r:id="rId25"/>
    <p:sldId id="425" r:id="rId26"/>
    <p:sldId id="519" r:id="rId27"/>
    <p:sldId id="429" r:id="rId28"/>
    <p:sldId id="397" r:id="rId29"/>
    <p:sldId id="398" r:id="rId30"/>
    <p:sldId id="399" r:id="rId31"/>
    <p:sldId id="400" r:id="rId32"/>
    <p:sldId id="350" r:id="rId33"/>
    <p:sldId id="515" r:id="rId34"/>
    <p:sldId id="518" r:id="rId35"/>
    <p:sldId id="479" r:id="rId36"/>
    <p:sldId id="490" r:id="rId37"/>
    <p:sldId id="485" r:id="rId38"/>
    <p:sldId id="486" r:id="rId39"/>
    <p:sldId id="487" r:id="rId40"/>
    <p:sldId id="488" r:id="rId41"/>
    <p:sldId id="489" r:id="rId42"/>
    <p:sldId id="491" r:id="rId43"/>
    <p:sldId id="480" r:id="rId44"/>
    <p:sldId id="481" r:id="rId45"/>
    <p:sldId id="509" r:id="rId46"/>
    <p:sldId id="507" r:id="rId47"/>
    <p:sldId id="508" r:id="rId48"/>
    <p:sldId id="514" r:id="rId49"/>
    <p:sldId id="520" r:id="rId50"/>
    <p:sldId id="501" r:id="rId51"/>
    <p:sldId id="498" r:id="rId52"/>
    <p:sldId id="499" r:id="rId53"/>
    <p:sldId id="500" r:id="rId54"/>
    <p:sldId id="445" r:id="rId55"/>
    <p:sldId id="436" r:id="rId56"/>
    <p:sldId id="447" r:id="rId57"/>
    <p:sldId id="441" r:id="rId58"/>
    <p:sldId id="459" r:id="rId59"/>
    <p:sldId id="460" r:id="rId60"/>
    <p:sldId id="462" r:id="rId61"/>
    <p:sldId id="478" r:id="rId62"/>
    <p:sldId id="469" r:id="rId63"/>
    <p:sldId id="502" r:id="rId64"/>
    <p:sldId id="503" r:id="rId65"/>
    <p:sldId id="504" r:id="rId66"/>
    <p:sldId id="505" r:id="rId67"/>
    <p:sldId id="506" r:id="rId68"/>
    <p:sldId id="477" r:id="rId69"/>
    <p:sldId id="419" r:id="rId70"/>
    <p:sldId id="510" r:id="rId71"/>
    <p:sldId id="516" r:id="rId72"/>
  </p:sldIdLst>
  <p:sldSz cx="9144000" cy="6858000" type="screen4x3"/>
  <p:notesSz cx="6858000" cy="9144000"/>
  <p:custShowLst>
    <p:custShow name="Are You Certifiable? Excel" id="0">
      <p:sldLst>
        <p:sld r:id="rId7"/>
        <p:sld r:id="rId10"/>
        <p:sld r:id="rId13"/>
        <p:sld r:id="rId11"/>
        <p:sld r:id="rId12"/>
        <p:sld r:id="rId14"/>
        <p:sld r:id="rId29"/>
        <p:sld r:id="rId30"/>
        <p:sld r:id="rId31"/>
        <p:sld r:id="rId32"/>
        <p:sld r:id="rId33"/>
        <p:sld r:id="rId16"/>
      </p:sldLst>
    </p:custShow>
    <p:custShow name="Are You Certifiable? Word" id="1">
      <p:sldLst>
        <p:sld r:id="rId7"/>
        <p:sld r:id="rId10"/>
        <p:sld r:id="rId13"/>
        <p:sld r:id="rId11"/>
        <p:sld r:id="rId12"/>
        <p:sld r:id="rId14"/>
        <p:sld r:id="rId29"/>
        <p:sld r:id="rId30"/>
        <p:sld r:id="rId31"/>
        <p:sld r:id="rId32"/>
        <p:sld r:id="rId33"/>
        <p:sld r:id="rId15"/>
      </p:sldLst>
    </p:custShow>
    <p:custShow name="Are You Certifiable? Outlook" id="2">
      <p:sldLst>
        <p:sld r:id="rId7"/>
        <p:sld r:id="rId10"/>
        <p:sld r:id="rId13"/>
        <p:sld r:id="rId11"/>
        <p:sld r:id="rId12"/>
        <p:sld r:id="rId14"/>
        <p:sld r:id="rId29"/>
        <p:sld r:id="rId30"/>
        <p:sld r:id="rId31"/>
        <p:sld r:id="rId32"/>
        <p:sld r:id="rId33"/>
        <p:sld r:id="rId17"/>
      </p:sldLst>
    </p:custShow>
    <p:custShow name="Are You Certifiable? PowerPoint" id="3">
      <p:sldLst>
        <p:sld r:id="rId7"/>
        <p:sld r:id="rId10"/>
        <p:sld r:id="rId13"/>
        <p:sld r:id="rId11"/>
        <p:sld r:id="rId12"/>
        <p:sld r:id="rId14"/>
        <p:sld r:id="rId29"/>
        <p:sld r:id="rId30"/>
        <p:sld r:id="rId31"/>
        <p:sld r:id="rId32"/>
        <p:sld r:id="rId33"/>
        <p:sld r:id="rId18"/>
      </p:sldLst>
    </p:custShow>
    <p:custShow name="Are You Certifiable? Vista" id="4">
      <p:sldLst>
        <p:sld r:id="rId7"/>
        <p:sld r:id="rId10"/>
        <p:sld r:id="rId13"/>
        <p:sld r:id="rId11"/>
        <p:sld r:id="rId12"/>
        <p:sld r:id="rId14"/>
        <p:sld r:id="rId29"/>
        <p:sld r:id="rId30"/>
        <p:sld r:id="rId31"/>
        <p:sld r:id="rId32"/>
        <p:sld r:id="rId33"/>
        <p:sld r:id="rId20"/>
      </p:sldLst>
    </p:custShow>
    <p:custShow name="Are You Certifiable? Access" id="5">
      <p:sldLst>
        <p:sld r:id="rId7"/>
        <p:sld r:id="rId10"/>
        <p:sld r:id="rId13"/>
        <p:sld r:id="rId11"/>
        <p:sld r:id="rId12"/>
        <p:sld r:id="rId14"/>
        <p:sld r:id="rId29"/>
        <p:sld r:id="rId30"/>
        <p:sld r:id="rId31"/>
        <p:sld r:id="rId32"/>
        <p:sld r:id="rId33"/>
        <p:sld r:id="rId1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5EC90D"/>
    <a:srgbClr val="000000"/>
    <a:srgbClr val="009900"/>
    <a:srgbClr val="5F9A32"/>
    <a:srgbClr val="63A234"/>
    <a:srgbClr val="395C1E"/>
    <a:srgbClr val="7CBE24"/>
    <a:srgbClr val="6666FF"/>
    <a:srgbClr val="FF9900"/>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7" autoAdjust="0"/>
    <p:restoredTop sz="76342" autoAdjust="0"/>
  </p:normalViewPr>
  <p:slideViewPr>
    <p:cSldViewPr snapToGrid="0">
      <p:cViewPr>
        <p:scale>
          <a:sx n="57" d="100"/>
          <a:sy n="57" d="100"/>
        </p:scale>
        <p:origin x="-6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9DECC-A21F-4266-BBB2-99FB8B51E7A9}" type="datetimeFigureOut">
              <a:rPr lang="en-US" smtClean="0"/>
              <a:pPr/>
              <a:t>8/3/2009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F384E-9934-4DC0-8728-6B11B90E7F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Carolina </a:t>
            </a:r>
            <a:r>
              <a:rPr lang="en-US" dirty="0" err="1" smtClean="0"/>
              <a:t>Cayaffa</a:t>
            </a:r>
            <a:r>
              <a:rPr lang="en-US" dirty="0" smtClean="0"/>
              <a:t> as Arkansas’ new account rep!!</a:t>
            </a:r>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63AB8A18-D25C-47A6-A140-73CAF53F541F}" type="slidenum">
              <a:rPr lang="en-US" smtClean="0"/>
              <a:pPr/>
              <a:t>11</a:t>
            </a:fld>
            <a:endParaRPr lang="en-US" smtClean="0"/>
          </a:p>
        </p:txBody>
      </p:sp>
      <p:sp>
        <p:nvSpPr>
          <p:cNvPr id="174083" name="Rectangle 2"/>
          <p:cNvSpPr>
            <a:spLocks noGrp="1" noRot="1" noChangeAspect="1" noChangeArrowheads="1" noTextEdit="1"/>
          </p:cNvSpPr>
          <p:nvPr>
            <p:ph type="sldImg"/>
          </p:nvPr>
        </p:nvSpPr>
        <p:spPr>
          <a:xfrm>
            <a:off x="1143000" y="685800"/>
            <a:ext cx="4572000" cy="3429000"/>
          </a:xfrm>
          <a:ln/>
        </p:spPr>
      </p:sp>
      <p:sp>
        <p:nvSpPr>
          <p:cNvPr id="174084"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baseline="0" dirty="0" smtClean="0"/>
              <a:t>Explain the two Microsoft Business Certification programs.  Explain that this presentation will focus on MCAS.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Introduce the six topics covered on the exam and briefly list </a:t>
            </a:r>
            <a:r>
              <a:rPr lang="en-US" b="1" i="1" u="sng" dirty="0" smtClean="0"/>
              <a:t>each</a:t>
            </a:r>
            <a:r>
              <a:rPr lang="en-US" dirty="0" smtClean="0"/>
              <a:t> of the objectives. </a:t>
            </a:r>
            <a:r>
              <a:rPr lang="en-US" baseline="0" dirty="0" smtClean="0"/>
              <a:t> </a:t>
            </a:r>
            <a:r>
              <a:rPr lang="en-US" dirty="0" smtClean="0"/>
              <a:t>Also, mention</a:t>
            </a:r>
            <a:r>
              <a:rPr lang="en-US" baseline="0" dirty="0" smtClean="0"/>
              <a:t> </a:t>
            </a:r>
            <a:r>
              <a:rPr lang="en-US" dirty="0" smtClean="0"/>
              <a:t>that the objectives for all of the MCAS exams (Word, Excel, PowerPoint, Outlook, Access and Vista) are posted on Microsoft’s website.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9A8B0-F9E1-4924-8156-5C524F1C7151}" type="slidenum">
              <a:rPr lang="en-US" smtClean="0">
                <a:latin typeface="Arial" pitchFamily="34" charset="0"/>
                <a:ea typeface="ＭＳ Ｐゴシック"/>
                <a:cs typeface="ＭＳ Ｐゴシック"/>
              </a:rPr>
              <a:pPr/>
              <a:t>12</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Introduce the five topics covered on the exam and briefly list </a:t>
            </a:r>
            <a:r>
              <a:rPr lang="en-US" b="1" i="1" u="sng" dirty="0" smtClean="0"/>
              <a:t>each</a:t>
            </a:r>
            <a:r>
              <a:rPr lang="en-US" dirty="0" smtClean="0"/>
              <a:t> of the objectives. </a:t>
            </a:r>
            <a:r>
              <a:rPr lang="en-US" baseline="0" dirty="0" smtClean="0"/>
              <a:t> </a:t>
            </a:r>
            <a:r>
              <a:rPr lang="en-US" dirty="0" smtClean="0"/>
              <a:t>Also, mention</a:t>
            </a:r>
            <a:r>
              <a:rPr lang="en-US" baseline="0" dirty="0" smtClean="0"/>
              <a:t> </a:t>
            </a:r>
            <a:r>
              <a:rPr lang="en-US" dirty="0" smtClean="0"/>
              <a:t>that the objectives for all of the MCAS exams (Word, Excel, PowerPoint, Outlook, Access and Vista) are posted on Microsoft’s website. </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4A1FFC-9729-4045-A597-598D5723EAA7}" type="slidenum">
              <a:rPr lang="en-US" smtClean="0">
                <a:latin typeface="Arial" pitchFamily="34" charset="0"/>
                <a:ea typeface="ＭＳ Ｐゴシック"/>
                <a:cs typeface="ＭＳ Ｐゴシック"/>
              </a:rPr>
              <a:pPr/>
              <a:t>13</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Introduce the five topics covered on the exam and briefly list </a:t>
            </a:r>
            <a:r>
              <a:rPr lang="en-US" b="1" i="1" u="sng" dirty="0" smtClean="0"/>
              <a:t>each</a:t>
            </a:r>
            <a:r>
              <a:rPr lang="en-US" dirty="0" smtClean="0"/>
              <a:t> of the objectives. </a:t>
            </a:r>
            <a:r>
              <a:rPr lang="en-US" baseline="0" dirty="0" smtClean="0"/>
              <a:t> </a:t>
            </a:r>
            <a:r>
              <a:rPr lang="en-US" dirty="0" smtClean="0"/>
              <a:t>Also, mention</a:t>
            </a:r>
            <a:r>
              <a:rPr lang="en-US" baseline="0" dirty="0" smtClean="0"/>
              <a:t> </a:t>
            </a:r>
            <a:r>
              <a:rPr lang="en-US" dirty="0" smtClean="0"/>
              <a:t>that the objectives for all of the MCAS exams (Word, Excel, PowerPoint, Outlook, Access and Vista) are posted on Microsoft’s website. </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5273D-32C9-4894-A9EC-4F893CA7E30C}" type="slidenum">
              <a:rPr lang="en-US" smtClean="0">
                <a:latin typeface="Arial" pitchFamily="34" charset="0"/>
                <a:ea typeface="ＭＳ Ｐゴシック"/>
                <a:cs typeface="ＭＳ Ｐゴシック"/>
              </a:rPr>
              <a:pPr/>
              <a:t>14</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Introduce the four topics covered on the exam and briefly list </a:t>
            </a:r>
            <a:r>
              <a:rPr lang="en-US" b="1" i="1" u="sng" dirty="0" smtClean="0"/>
              <a:t>each</a:t>
            </a:r>
            <a:r>
              <a:rPr lang="en-US" dirty="0" smtClean="0"/>
              <a:t> of the objectives. </a:t>
            </a:r>
            <a:r>
              <a:rPr lang="en-US" baseline="0" dirty="0" smtClean="0"/>
              <a:t> </a:t>
            </a:r>
            <a:r>
              <a:rPr lang="en-US" dirty="0" smtClean="0"/>
              <a:t>Also, mention</a:t>
            </a:r>
            <a:r>
              <a:rPr lang="en-US" baseline="0" dirty="0" smtClean="0"/>
              <a:t> </a:t>
            </a:r>
            <a:r>
              <a:rPr lang="en-US" dirty="0" smtClean="0"/>
              <a:t>that the objectives for all of the MCAS exams (Word, Excel, PowerPoint, Outlook, Access and Vista) are posted on Microsoft’s website. </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5273D-32C9-4894-A9EC-4F893CA7E30C}" type="slidenum">
              <a:rPr lang="en-US" smtClean="0">
                <a:latin typeface="Arial" pitchFamily="34" charset="0"/>
                <a:ea typeface="ＭＳ Ｐゴシック"/>
                <a:cs typeface="ＭＳ Ｐゴシック"/>
              </a:rPr>
              <a:pPr/>
              <a:t>15</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Introduce the six topics covered on the exam and briefly list </a:t>
            </a:r>
            <a:r>
              <a:rPr lang="en-US" b="1" i="1" u="sng" dirty="0" smtClean="0"/>
              <a:t>each</a:t>
            </a:r>
            <a:r>
              <a:rPr lang="en-US" dirty="0" smtClean="0"/>
              <a:t> of the objectives. </a:t>
            </a:r>
            <a:r>
              <a:rPr lang="en-US" baseline="0" dirty="0" smtClean="0"/>
              <a:t> </a:t>
            </a:r>
            <a:r>
              <a:rPr lang="en-US" dirty="0" smtClean="0"/>
              <a:t>Also, mention</a:t>
            </a:r>
            <a:r>
              <a:rPr lang="en-US" baseline="0" dirty="0" smtClean="0"/>
              <a:t> </a:t>
            </a:r>
            <a:r>
              <a:rPr lang="en-US" dirty="0" smtClean="0"/>
              <a:t>that the objectives for all of the MCAS exams (Word, Excel, PowerPoint, Outlook, Access and Vista) are posted on Microsoft’s website. </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5273D-32C9-4894-A9EC-4F893CA7E30C}" type="slidenum">
              <a:rPr lang="en-US" smtClean="0">
                <a:latin typeface="Arial" pitchFamily="34" charset="0"/>
                <a:ea typeface="ＭＳ Ｐゴシック"/>
                <a:cs typeface="ＭＳ Ｐゴシック"/>
              </a:rPr>
              <a:pPr/>
              <a:t>16</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Introduce the seven topics covered on the exam and briefly list </a:t>
            </a:r>
            <a:r>
              <a:rPr lang="en-US" b="1" i="1" u="sng" dirty="0" smtClean="0"/>
              <a:t>each</a:t>
            </a:r>
            <a:r>
              <a:rPr lang="en-US" dirty="0" smtClean="0"/>
              <a:t> of the objectives. </a:t>
            </a:r>
            <a:r>
              <a:rPr lang="en-US" baseline="0" dirty="0" smtClean="0"/>
              <a:t> </a:t>
            </a:r>
            <a:r>
              <a:rPr lang="en-US" dirty="0" smtClean="0"/>
              <a:t>Also, mention</a:t>
            </a:r>
            <a:r>
              <a:rPr lang="en-US" baseline="0" dirty="0" smtClean="0"/>
              <a:t> </a:t>
            </a:r>
            <a:r>
              <a:rPr lang="en-US" dirty="0" smtClean="0"/>
              <a:t>that the objectives for all of the MCAS exams (Word, Excel, PowerPoint, Outlook, Access and Vista) are posted on Microsoft’s website. </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F5273D-32C9-4894-A9EC-4F893CA7E30C}" type="slidenum">
              <a:rPr lang="en-US" smtClean="0">
                <a:latin typeface="Arial" pitchFamily="34" charset="0"/>
                <a:ea typeface="ＭＳ Ｐゴシック"/>
                <a:cs typeface="ＭＳ Ｐゴシック"/>
              </a:rPr>
              <a:pPr/>
              <a:t>17</a:t>
            </a:fld>
            <a:endParaRPr lang="en-US" smtClean="0">
              <a:latin typeface="Arial"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Sample Script:</a:t>
            </a:r>
          </a:p>
          <a:p>
            <a:pPr eaLnBrk="1" hangingPunct="1">
              <a:spcBef>
                <a:spcPct val="0"/>
              </a:spcBef>
            </a:pPr>
            <a:r>
              <a:rPr lang="en-US" dirty="0" smtClean="0"/>
              <a:t>Mention</a:t>
            </a:r>
            <a:r>
              <a:rPr lang="en-US" baseline="0" dirty="0" smtClean="0"/>
              <a:t> that any candidate passing the four exams listed receives “Master” certification!</a:t>
            </a:r>
            <a:endParaRPr lang="en-US" dirty="0" smtClean="0"/>
          </a:p>
        </p:txBody>
      </p:sp>
      <p:sp>
        <p:nvSpPr>
          <p:cNvPr id="4" name="Slide Number Placeholder 3"/>
          <p:cNvSpPr>
            <a:spLocks noGrp="1"/>
          </p:cNvSpPr>
          <p:nvPr>
            <p:ph type="sldNum" sz="quarter" idx="10"/>
          </p:nvPr>
        </p:nvSpPr>
        <p:spPr/>
        <p:txBody>
          <a:bodyPr/>
          <a:lstStyle/>
          <a:p>
            <a:fld id="{028F384E-9934-4DC0-8728-6B11B90E7FFB}"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Sample Script:</a:t>
            </a:r>
          </a:p>
          <a:p>
            <a:pPr eaLnBrk="1" hangingPunct="1">
              <a:spcBef>
                <a:spcPct val="0"/>
              </a:spcBef>
            </a:pPr>
            <a:r>
              <a:rPr lang="en-US" dirty="0" smtClean="0"/>
              <a:t>Mention</a:t>
            </a:r>
            <a:r>
              <a:rPr lang="en-US" baseline="0" dirty="0" smtClean="0"/>
              <a:t> that any candidate passing the four exams listed receives “Master” certification!</a:t>
            </a:r>
            <a:endParaRPr lang="en-US" dirty="0" smtClean="0"/>
          </a:p>
        </p:txBody>
      </p:sp>
      <p:sp>
        <p:nvSpPr>
          <p:cNvPr id="4" name="Slide Number Placeholder 3"/>
          <p:cNvSpPr>
            <a:spLocks noGrp="1"/>
          </p:cNvSpPr>
          <p:nvPr>
            <p:ph type="sldNum" sz="quarter" idx="10"/>
          </p:nvPr>
        </p:nvSpPr>
        <p:spPr/>
        <p:txBody>
          <a:bodyPr/>
          <a:lstStyle/>
          <a:p>
            <a:fld id="{028F384E-9934-4DC0-8728-6B11B90E7FFB}"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Mention</a:t>
            </a:r>
            <a:r>
              <a:rPr lang="en-US" baseline="0" dirty="0" smtClean="0"/>
              <a:t> that there are many MCAS textbooks on the market today</a:t>
            </a:r>
            <a:r>
              <a:rPr lang="en-US" dirty="0" smtClean="0"/>
              <a:t>.  Explain that</a:t>
            </a:r>
            <a:r>
              <a:rPr lang="en-US" baseline="0" dirty="0" smtClean="0"/>
              <a:t> these are Debbie’s favorites because:</a:t>
            </a:r>
            <a:br>
              <a:rPr lang="en-US" baseline="0" dirty="0" smtClean="0"/>
            </a:br>
            <a:r>
              <a:rPr lang="en-US" baseline="0" dirty="0" smtClean="0"/>
              <a:t>1.  They encourage MCAS certification;</a:t>
            </a:r>
            <a:br>
              <a:rPr lang="en-US" baseline="0" dirty="0" smtClean="0"/>
            </a:br>
            <a:r>
              <a:rPr lang="en-US" baseline="0" dirty="0" smtClean="0"/>
              <a:t>2.  They have the highest correlation to the actual exam skill objectives;</a:t>
            </a:r>
          </a:p>
          <a:p>
            <a:pPr eaLnBrk="1" hangingPunct="1">
              <a:spcBef>
                <a:spcPct val="0"/>
              </a:spcBef>
            </a:pPr>
            <a:r>
              <a:rPr lang="en-US" baseline="0" dirty="0" smtClean="0"/>
              <a:t>3.  Students give good feedback regarding these books after they’ve sat the actual exam;</a:t>
            </a:r>
            <a:br>
              <a:rPr lang="en-US" baseline="0" dirty="0" smtClean="0"/>
            </a:br>
            <a:r>
              <a:rPr lang="en-US" baseline="0" dirty="0" smtClean="0"/>
              <a:t>4.  They are the “best buy” compared to other texts on the market. </a:t>
            </a: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BB5853-1BAF-4099-BB31-59C7AEDC3083}" type="slidenum">
              <a:rPr lang="en-US" smtClean="0">
                <a:latin typeface="Arial" pitchFamily="34" charset="0"/>
                <a:ea typeface="ＭＳ Ｐゴシック"/>
                <a:cs typeface="ＭＳ Ｐゴシック"/>
              </a:rPr>
              <a:pPr/>
              <a:t>20</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pPr eaLnBrk="1" hangingPunct="1">
              <a:spcBef>
                <a:spcPct val="0"/>
              </a:spcBef>
            </a:pPr>
            <a:r>
              <a:rPr lang="en-US" dirty="0" smtClean="0"/>
              <a:t>Sample Script:</a:t>
            </a:r>
          </a:p>
          <a:p>
            <a:pPr eaLnBrk="1" hangingPunct="1">
              <a:spcBef>
                <a:spcPct val="0"/>
              </a:spcBef>
            </a:pPr>
            <a:r>
              <a:rPr lang="en-US" dirty="0" smtClean="0"/>
              <a:t>Explain the bullet points</a:t>
            </a:r>
            <a:r>
              <a:rPr lang="en-US" baseline="0" dirty="0" smtClean="0"/>
              <a:t> on the slide.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pPr eaLnBrk="1" hangingPunct="1">
              <a:spcBef>
                <a:spcPct val="0"/>
              </a:spcBef>
            </a:pPr>
            <a:r>
              <a:rPr lang="en-US" dirty="0" smtClean="0"/>
              <a:t>Sample Script:</a:t>
            </a:r>
          </a:p>
          <a:p>
            <a:pPr eaLnBrk="1" hangingPunct="1">
              <a:spcBef>
                <a:spcPct val="0"/>
              </a:spcBef>
            </a:pPr>
            <a:r>
              <a:rPr lang="en-US" dirty="0" smtClean="0"/>
              <a:t>Explain the bullet points</a:t>
            </a:r>
            <a:r>
              <a:rPr lang="en-US" baseline="0" dirty="0" smtClean="0"/>
              <a:t> on the slide.</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pPr eaLnBrk="1" hangingPunct="1">
              <a:spcBef>
                <a:spcPct val="0"/>
              </a:spcBef>
            </a:pPr>
            <a:r>
              <a:rPr lang="en-US" dirty="0" smtClean="0"/>
              <a:t>Sample Script:</a:t>
            </a:r>
          </a:p>
          <a:p>
            <a:pPr eaLnBrk="1" hangingPunct="1">
              <a:spcBef>
                <a:spcPct val="0"/>
              </a:spcBef>
            </a:pPr>
            <a:r>
              <a:rPr lang="en-US" dirty="0" smtClean="0"/>
              <a:t>Explain the bullet points</a:t>
            </a:r>
            <a:r>
              <a:rPr lang="en-US" baseline="0" dirty="0" smtClean="0"/>
              <a:t> on the slide.</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pPr eaLnBrk="1" hangingPunct="1">
              <a:spcBef>
                <a:spcPct val="0"/>
              </a:spcBef>
            </a:pPr>
            <a:r>
              <a:rPr lang="en-US" dirty="0" smtClean="0"/>
              <a:t>Sample Script:</a:t>
            </a:r>
          </a:p>
          <a:p>
            <a:pPr eaLnBrk="1" hangingPunct="1">
              <a:spcBef>
                <a:spcPct val="0"/>
              </a:spcBef>
            </a:pPr>
            <a:r>
              <a:rPr lang="en-US" dirty="0" smtClean="0"/>
              <a:t>Explain the bullet points</a:t>
            </a:r>
            <a:r>
              <a:rPr lang="en-US" baseline="0" dirty="0" smtClean="0"/>
              <a:t> on the slide.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Discuss</a:t>
            </a:r>
            <a:r>
              <a:rPr lang="en-US" baseline="0" dirty="0" smtClean="0"/>
              <a:t> how easy it is to obtain a Certiport Testing Center</a:t>
            </a:r>
            <a:r>
              <a:rPr lang="en-US" dirty="0" smtClean="0"/>
              <a:t>.</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BB5853-1BAF-4099-BB31-59C7AEDC3083}" type="slidenum">
              <a:rPr lang="en-US" smtClean="0">
                <a:latin typeface="Arial" pitchFamily="34" charset="0"/>
                <a:ea typeface="ＭＳ Ｐゴシック"/>
                <a:cs typeface="ＭＳ Ｐゴシック"/>
              </a:rPr>
              <a:pPr/>
              <a:t>25</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eaLnBrk="1" hangingPunct="1">
              <a:spcBef>
                <a:spcPct val="0"/>
              </a:spcBef>
              <a:defRPr/>
            </a:pPr>
            <a:r>
              <a:rPr lang="en-US" dirty="0" smtClean="0"/>
              <a:t>Sample Script:</a:t>
            </a:r>
          </a:p>
          <a:p>
            <a:pPr eaLnBrk="1" hangingPunct="1">
              <a:spcBef>
                <a:spcPct val="0"/>
              </a:spcBef>
              <a:defRPr/>
            </a:pPr>
            <a:r>
              <a:rPr lang="en-US" dirty="0" smtClean="0"/>
              <a:t>Briefly discuss the general characteristics of an MCAS exam.</a:t>
            </a:r>
          </a:p>
          <a:p>
            <a:pPr marL="228600" indent="-228600" eaLnBrk="1" hangingPunct="1">
              <a:spcBef>
                <a:spcPct val="0"/>
              </a:spcBef>
              <a:buFontTx/>
              <a:buAutoNum type="arabicPeriod"/>
              <a:defRPr/>
            </a:pPr>
            <a:r>
              <a:rPr lang="en-US" dirty="0" smtClean="0"/>
              <a:t>Point out that the score required to pass a Microsoft Office exam is typical of other exams in the IT industry. </a:t>
            </a:r>
          </a:p>
          <a:p>
            <a:pPr marL="228600" indent="-228600" eaLnBrk="1" hangingPunct="1">
              <a:spcBef>
                <a:spcPct val="0"/>
              </a:spcBef>
              <a:buFontTx/>
              <a:buAutoNum type="arabicPeriod"/>
              <a:defRPr/>
            </a:pPr>
            <a:r>
              <a:rPr lang="en-US" dirty="0" smtClean="0"/>
              <a:t>A study released by the US Dept. of Education</a:t>
            </a:r>
            <a:r>
              <a:rPr lang="en-US" baseline="30000" dirty="0" smtClean="0"/>
              <a:t> </a:t>
            </a:r>
            <a:r>
              <a:rPr lang="en-US" dirty="0" smtClean="0"/>
              <a:t>in a publication titled, </a:t>
            </a:r>
            <a:r>
              <a:rPr lang="en-US" i="1" dirty="0" smtClean="0"/>
              <a:t>A Parallel Postsecondary Universe: The Certification System in Information Technology - October 2000  </a:t>
            </a:r>
            <a:r>
              <a:rPr lang="en-US" dirty="0" smtClean="0"/>
              <a:t>reveal that “cut-scores” for certification exams in the IT industry typically range between 65-80%. </a:t>
            </a:r>
          </a:p>
          <a:p>
            <a:pPr marL="228600" indent="-228600" eaLnBrk="1" hangingPunct="1">
              <a:spcBef>
                <a:spcPct val="0"/>
              </a:spcBef>
              <a:buFontTx/>
              <a:buAutoNum type="arabicPeriod"/>
              <a:defRPr/>
            </a:pPr>
            <a:r>
              <a:rPr lang="en-US" dirty="0" smtClean="0"/>
              <a:t>As stated in the </a:t>
            </a:r>
            <a:r>
              <a:rPr lang="en-US" i="1" dirty="0" smtClean="0"/>
              <a:t>Microsoft Office 2003 Step by Step </a:t>
            </a:r>
            <a:r>
              <a:rPr lang="en-US" dirty="0" smtClean="0"/>
              <a:t>books:</a:t>
            </a:r>
          </a:p>
          <a:p>
            <a:pPr marL="228600" indent="-228600" eaLnBrk="1" hangingPunct="1">
              <a:spcBef>
                <a:spcPct val="0"/>
              </a:spcBef>
              <a:defRPr/>
            </a:pPr>
            <a:r>
              <a:rPr lang="en-US" dirty="0" smtClean="0"/>
              <a:t>	      	 “Passing standards (the minimum required score) for Microsoft Office </a:t>
            </a:r>
          </a:p>
          <a:p>
            <a:pPr marL="228600" indent="-228600" eaLnBrk="1" hangingPunct="1">
              <a:spcBef>
                <a:spcPct val="0"/>
              </a:spcBef>
              <a:defRPr/>
            </a:pPr>
            <a:r>
              <a:rPr lang="en-US" dirty="0" smtClean="0"/>
              <a:t>		 Specialist certification exams range from 60 to 85 percent correct, </a:t>
            </a:r>
          </a:p>
          <a:p>
            <a:pPr marL="228600" indent="-228600" eaLnBrk="1" hangingPunct="1">
              <a:spcBef>
                <a:spcPct val="0"/>
              </a:spcBef>
              <a:defRPr/>
            </a:pPr>
            <a:r>
              <a:rPr lang="en-US" dirty="0" smtClean="0"/>
              <a:t>		 depending on the exam.” </a:t>
            </a:r>
          </a:p>
          <a:p>
            <a:pPr marL="228600" indent="-228600" eaLnBrk="1" hangingPunct="1">
              <a:spcBef>
                <a:spcPct val="0"/>
              </a:spcBef>
              <a:buFont typeface="+mj-lt"/>
              <a:buNone/>
              <a:defRPr/>
            </a:pPr>
            <a:r>
              <a:rPr lang="en-US" dirty="0" smtClean="0"/>
              <a:t>4.  Explain that “cut-scores” can change as IT exams are updated during their lifecycle.</a:t>
            </a:r>
          </a:p>
          <a:p>
            <a:pPr marL="228600" indent="-228600" eaLnBrk="1" hangingPunct="1">
              <a:spcBef>
                <a:spcPct val="0"/>
              </a:spcBef>
              <a:defRPr/>
            </a:pPr>
            <a:r>
              <a:rPr lang="en-US" dirty="0" smtClean="0"/>
              <a:t>5.  Explain that the 85%+ score participants are required to achieve when preparing for a</a:t>
            </a:r>
            <a:r>
              <a:rPr lang="en-US" baseline="0" dirty="0" smtClean="0"/>
              <a:t> </a:t>
            </a:r>
            <a:r>
              <a:rPr lang="en-US" dirty="0" smtClean="0"/>
              <a:t>workshop is</a:t>
            </a:r>
            <a:r>
              <a:rPr lang="en-US" baseline="0" dirty="0" smtClean="0"/>
              <a:t> </a:t>
            </a:r>
            <a:r>
              <a:rPr lang="en-US" dirty="0" smtClean="0"/>
              <a:t>to help them master the skills needed to more easily achieve the “cut-score” required on the actual certification exams.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939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Sample Script:</a:t>
            </a:r>
          </a:p>
          <a:p>
            <a:pPr eaLnBrk="1" hangingPunct="1">
              <a:spcBef>
                <a:spcPct val="0"/>
              </a:spcBef>
              <a:defRPr/>
            </a:pPr>
            <a:r>
              <a:rPr lang="en-US" dirty="0" smtClean="0"/>
              <a:t>Explain the anatomy of an MCAS exam question or “test item” as follows:</a:t>
            </a:r>
          </a:p>
          <a:p>
            <a:pPr marL="228600" indent="-228600" eaLnBrk="1" hangingPunct="1">
              <a:spcBef>
                <a:spcPct val="0"/>
              </a:spcBef>
              <a:buFontTx/>
              <a:buAutoNum type="arabicPeriod"/>
              <a:defRPr/>
            </a:pPr>
            <a:r>
              <a:rPr lang="en-US" dirty="0" smtClean="0"/>
              <a:t>There are four pages of instructions which will be presented at the beginning of the exam.  These pages are </a:t>
            </a:r>
            <a:r>
              <a:rPr lang="en-US" b="1" i="1" u="sng" dirty="0" smtClean="0"/>
              <a:t>not</a:t>
            </a:r>
            <a:r>
              <a:rPr lang="en-US" dirty="0" smtClean="0"/>
              <a:t>  timed.  Encourage participants to thoroughly read thru these four pages.</a:t>
            </a:r>
          </a:p>
          <a:p>
            <a:pPr marL="228600" indent="-228600" eaLnBrk="1" hangingPunct="1">
              <a:spcBef>
                <a:spcPct val="0"/>
              </a:spcBef>
              <a:buFontTx/>
              <a:buAutoNum type="arabicPeriod"/>
              <a:defRPr/>
            </a:pPr>
            <a:r>
              <a:rPr lang="en-US" dirty="0" smtClean="0"/>
              <a:t>Explain that the 50-minute time does not begin until the first test item appears.</a:t>
            </a:r>
          </a:p>
          <a:p>
            <a:pPr marL="228600" indent="-228600" eaLnBrk="1" hangingPunct="1">
              <a:spcBef>
                <a:spcPct val="0"/>
              </a:spcBef>
              <a:buFontTx/>
              <a:buAutoNum type="arabicPeriod"/>
              <a:defRPr/>
            </a:pPr>
            <a:r>
              <a:rPr lang="en-US" dirty="0" smtClean="0"/>
              <a:t>Explain the layout of a “test item” with the familiar Word application window on top and the exam window on the bottom.</a:t>
            </a:r>
          </a:p>
          <a:p>
            <a:pPr marL="228600" indent="-228600" eaLnBrk="1" hangingPunct="1">
              <a:spcBef>
                <a:spcPct val="0"/>
              </a:spcBef>
              <a:buFontTx/>
              <a:buAutoNum type="arabicPeriod"/>
              <a:defRPr/>
            </a:pPr>
            <a:r>
              <a:rPr lang="en-US" dirty="0" smtClean="0"/>
              <a:t>Explain that each test item will have one or more tasks to complete.  Tasks can be completed in any order unless specified.  Partial credit will be granted for each completed task.</a:t>
            </a:r>
          </a:p>
          <a:p>
            <a:pPr marL="228600" indent="-228600" eaLnBrk="1" hangingPunct="1">
              <a:spcBef>
                <a:spcPct val="0"/>
              </a:spcBef>
              <a:buFontTx/>
              <a:buAutoNum type="arabicPeriod"/>
              <a:defRPr/>
            </a:pPr>
            <a:r>
              <a:rPr lang="en-US" dirty="0" smtClean="0"/>
              <a:t>Explain how to track your progress with the display of the question number (x of y).</a:t>
            </a:r>
          </a:p>
          <a:p>
            <a:pPr marL="228600" indent="-228600" eaLnBrk="1" hangingPunct="1">
              <a:spcBef>
                <a:spcPct val="0"/>
              </a:spcBef>
              <a:buFontTx/>
              <a:buAutoNum type="arabicPeriod"/>
              <a:defRPr/>
            </a:pPr>
            <a:r>
              <a:rPr lang="en-US" dirty="0" smtClean="0"/>
              <a:t>Explain the “Time Remaining” counter</a:t>
            </a:r>
          </a:p>
          <a:p>
            <a:pPr marL="228600" indent="-228600" eaLnBrk="1" hangingPunct="1">
              <a:spcBef>
                <a:spcPct val="0"/>
              </a:spcBef>
              <a:buFontTx/>
              <a:buAutoNum type="arabicPeriod"/>
              <a:defRPr/>
            </a:pPr>
            <a:r>
              <a:rPr lang="en-US" dirty="0" smtClean="0"/>
              <a:t>Explain the Skip button</a:t>
            </a:r>
          </a:p>
          <a:p>
            <a:pPr marL="228600" indent="-228600" eaLnBrk="1" hangingPunct="1">
              <a:spcBef>
                <a:spcPct val="0"/>
              </a:spcBef>
              <a:buFontTx/>
              <a:buAutoNum type="arabicPeriod"/>
              <a:defRPr/>
            </a:pPr>
            <a:r>
              <a:rPr lang="en-US" dirty="0" smtClean="0"/>
              <a:t>Explain the Reset button</a:t>
            </a:r>
          </a:p>
          <a:p>
            <a:pPr marL="228600" indent="-228600" eaLnBrk="1" hangingPunct="1">
              <a:spcBef>
                <a:spcPct val="0"/>
              </a:spcBef>
              <a:buFontTx/>
              <a:buAutoNum type="arabicPeriod"/>
              <a:defRPr/>
            </a:pPr>
            <a:r>
              <a:rPr lang="en-US" dirty="0" smtClean="0"/>
              <a:t>Explain the Next button.  Emphasize that the tasks are not scored until the Next button is pressed.  Excessive mouse clicks and movements are not scored as penalties; however unnecessary committed actions are penalized (i.e., you changed something you weren’t asked to change).  </a:t>
            </a:r>
          </a:p>
          <a:p>
            <a:pPr marL="228600" indent="-228600" eaLnBrk="1" hangingPunct="1">
              <a:spcBef>
                <a:spcPct val="0"/>
              </a:spcBef>
              <a:buFontTx/>
              <a:buAutoNum type="arabicPeriod"/>
              <a:defRPr/>
            </a:pPr>
            <a:r>
              <a:rPr lang="en-US" dirty="0" smtClean="0"/>
              <a:t> Caution participants that once they leave a test item, they </a:t>
            </a:r>
            <a:r>
              <a:rPr lang="en-US" b="1" i="1" u="sng" dirty="0" smtClean="0"/>
              <a:t>cannot</a:t>
            </a:r>
            <a:r>
              <a:rPr lang="en-US" dirty="0" smtClean="0"/>
              <a:t> go back to it unless it was skipped using the Skip button.</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8ED605-5749-4AB6-A783-D38401BE1046}" type="slidenum">
              <a:rPr lang="en-US" smtClean="0">
                <a:latin typeface="Arial" pitchFamily="34" charset="0"/>
                <a:ea typeface="ＭＳ Ｐゴシック"/>
                <a:cs typeface="ＭＳ Ｐゴシック"/>
              </a:rPr>
              <a:pPr/>
              <a:t>27</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0419"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Sample Script:</a:t>
            </a:r>
          </a:p>
          <a:p>
            <a:pPr eaLnBrk="1" hangingPunct="1">
              <a:spcBef>
                <a:spcPct val="0"/>
              </a:spcBef>
              <a:defRPr/>
            </a:pPr>
            <a:r>
              <a:rPr lang="en-US" dirty="0" smtClean="0"/>
              <a:t>Explain the anatomy of an MCAS exam “score report” as follows:</a:t>
            </a:r>
          </a:p>
          <a:p>
            <a:pPr marL="228600" indent="-228600" eaLnBrk="1" hangingPunct="1">
              <a:spcBef>
                <a:spcPct val="0"/>
              </a:spcBef>
              <a:buFontTx/>
              <a:buAutoNum type="arabicPeriod"/>
              <a:defRPr/>
            </a:pPr>
            <a:r>
              <a:rPr lang="en-US" dirty="0" smtClean="0"/>
              <a:t>Instruct the participants where to pick up their exam results. </a:t>
            </a:r>
          </a:p>
          <a:p>
            <a:pPr marL="228600" indent="-228600" eaLnBrk="1" hangingPunct="1">
              <a:spcBef>
                <a:spcPct val="0"/>
              </a:spcBef>
              <a:buFontTx/>
              <a:buAutoNum type="arabicPeriod"/>
              <a:defRPr/>
            </a:pPr>
            <a:r>
              <a:rPr lang="en-US" dirty="0" smtClean="0"/>
              <a:t>Explain the Candidate information box and the Exam identification box.</a:t>
            </a:r>
          </a:p>
          <a:p>
            <a:pPr marL="228600" indent="-228600" eaLnBrk="1" hangingPunct="1">
              <a:spcBef>
                <a:spcPct val="0"/>
              </a:spcBef>
              <a:buFontTx/>
              <a:buAutoNum type="arabicPeriod"/>
              <a:defRPr/>
            </a:pPr>
            <a:r>
              <a:rPr lang="en-US" dirty="0" smtClean="0"/>
              <a:t>Explain the bars depicting the Required Score vs. Your Score.</a:t>
            </a:r>
          </a:p>
          <a:p>
            <a:pPr marL="228600" indent="-228600" eaLnBrk="1" hangingPunct="1">
              <a:spcBef>
                <a:spcPct val="0"/>
              </a:spcBef>
              <a:buFontTx/>
              <a:buAutoNum type="arabicPeriod"/>
              <a:defRPr/>
            </a:pPr>
            <a:r>
              <a:rPr lang="en-US" dirty="0" smtClean="0"/>
              <a:t>Explain the Section Analysis and Correct boxes</a:t>
            </a:r>
          </a:p>
          <a:p>
            <a:pPr marL="228600" indent="-228600" eaLnBrk="1" hangingPunct="1">
              <a:spcBef>
                <a:spcPct val="0"/>
              </a:spcBef>
              <a:buFontTx/>
              <a:buAutoNum type="arabicPeriod"/>
              <a:defRPr/>
            </a:pPr>
            <a:r>
              <a:rPr lang="en-US" dirty="0" smtClean="0"/>
              <a:t>Explain the Final Score and Outcome boxes</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D93E3-E5B2-4B1A-9420-7E1D032F0C55}" type="slidenum">
              <a:rPr lang="en-US" smtClean="0">
                <a:latin typeface="Arial" pitchFamily="34" charset="0"/>
                <a:ea typeface="ＭＳ Ｐゴシック"/>
                <a:cs typeface="ＭＳ Ｐゴシック"/>
              </a:rPr>
              <a:pPr/>
              <a:t>28</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94279AA-1F90-4D14-97AC-7B6401801CD1}" type="slidenum">
              <a:rPr lang="en-US" smtClean="0">
                <a:latin typeface="Arial" pitchFamily="34" charset="0"/>
                <a:ea typeface="ＭＳ Ｐゴシック"/>
                <a:cs typeface="ＭＳ Ｐゴシック"/>
              </a:rPr>
              <a:pPr/>
              <a:t>29</a:t>
            </a:fld>
            <a:endParaRPr lang="en-US" smtClean="0">
              <a:latin typeface="Arial" pitchFamily="34" charset="0"/>
              <a:ea typeface="ＭＳ Ｐゴシック"/>
              <a:cs typeface="ＭＳ Ｐゴシック"/>
            </a:endParaRPr>
          </a:p>
        </p:txBody>
      </p:sp>
      <p:sp>
        <p:nvSpPr>
          <p:cNvPr id="46083"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6084"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spcBef>
                <a:spcPct val="0"/>
              </a:spcBef>
            </a:pPr>
            <a:r>
              <a:rPr lang="en-US" smtClean="0"/>
              <a:t>Sample Script:</a:t>
            </a:r>
          </a:p>
          <a:p>
            <a:pPr eaLnBrk="1" hangingPunct="1">
              <a:spcBef>
                <a:spcPct val="0"/>
              </a:spcBef>
            </a:pPr>
            <a:r>
              <a:rPr lang="en-US" smtClean="0"/>
              <a:t>Explain that after passing an exam their MCAS certificate may not arrive in the mail for up to 2 weeks; however, their profile on the Certiport website will record their exam results immediately in their “electronic transcript”.  Explain the items on the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143000" y="685800"/>
            <a:ext cx="4572000" cy="3429000"/>
          </a:xfrm>
          <a:ln/>
        </p:spPr>
      </p:sp>
      <p:sp>
        <p:nvSpPr>
          <p:cNvPr id="188419" name="Notes Placeholder 2"/>
          <p:cNvSpPr>
            <a:spLocks noGrp="1"/>
          </p:cNvSpPr>
          <p:nvPr>
            <p:ph type="body" idx="1"/>
          </p:nvPr>
        </p:nvSpPr>
        <p:spPr>
          <a:noFill/>
          <a:ln/>
        </p:spPr>
        <p:txBody>
          <a:bodyPr/>
          <a:lstStyle/>
          <a:p>
            <a:pPr eaLnBrk="1" hangingPunct="1">
              <a:spcBef>
                <a:spcPct val="0"/>
              </a:spcBef>
            </a:pPr>
            <a:r>
              <a:rPr lang="en-US" smtClean="0"/>
              <a:t>Sample Script:</a:t>
            </a:r>
          </a:p>
          <a:p>
            <a:pPr eaLnBrk="1" hangingPunct="1">
              <a:spcBef>
                <a:spcPct val="0"/>
              </a:spcBef>
            </a:pPr>
            <a:r>
              <a:rPr lang="en-US" smtClean="0"/>
              <a:t>Explain that the “digital transcript” only reports when the exam was passed, </a:t>
            </a:r>
            <a:r>
              <a:rPr lang="en-US" b="1" i="1" u="sng" smtClean="0"/>
              <a:t>not </a:t>
            </a:r>
            <a:r>
              <a:rPr lang="en-US" smtClean="0"/>
              <a:t> how many times it was attempted or the score achieved.  Also emphasize the importance of remembering your Certiport login name and password so that a career history of all exams and certifications can be kept in one profile.</a:t>
            </a:r>
          </a:p>
        </p:txBody>
      </p:sp>
      <p:sp>
        <p:nvSpPr>
          <p:cNvPr id="188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484F2C7-0E39-4D97-8469-125F6705A9D7}" type="slidenum">
              <a:rPr lang="en-US" sz="1200">
                <a:ea typeface="MS PGothic"/>
                <a:cs typeface="MS PGothic"/>
              </a:rPr>
              <a:pPr algn="r" eaLnBrk="0" hangingPunct="0"/>
              <a:t>30</a:t>
            </a:fld>
            <a:endParaRPr lang="en-US" sz="1200">
              <a:ea typeface="MS PGothic"/>
              <a:cs typeface="MS P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24A6E79-CC75-45F6-AA43-C786CDEA72CC}" type="slidenum">
              <a:rPr lang="en-US" smtClean="0"/>
              <a:pPr/>
              <a:t>4</a:t>
            </a:fld>
            <a:endParaRPr lang="en-US" smtClean="0"/>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dirty="0" smtClean="0"/>
              <a:t>Debbie</a:t>
            </a:r>
            <a:r>
              <a:rPr lang="en-US" baseline="0" dirty="0" smtClean="0"/>
              <a:t> will briefly emphasize her experience and credentials relating to this presentation</a:t>
            </a:r>
            <a:r>
              <a:rPr lang="en-US" dirty="0" smtClean="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dirty="0" smtClean="0"/>
              <a:t>Briefly explain</a:t>
            </a:r>
            <a:r>
              <a:rPr lang="en-US" baseline="0" dirty="0" smtClean="0"/>
              <a:t> how easy it is to implement an MBC certification program in a school.</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5CECD2F9-EB50-420E-90C1-374E5F6D81FE}" type="slidenum">
              <a:rPr lang="en-US" smtClean="0"/>
              <a:pPr/>
              <a:t>32</a:t>
            </a:fld>
            <a:endParaRPr lang="en-US" smtClean="0"/>
          </a:p>
        </p:txBody>
      </p:sp>
      <p:sp>
        <p:nvSpPr>
          <p:cNvPr id="194563" name="Rectangle 2"/>
          <p:cNvSpPr>
            <a:spLocks noGrp="1" noRot="1" noChangeAspect="1" noChangeArrowheads="1" noTextEdit="1"/>
          </p:cNvSpPr>
          <p:nvPr>
            <p:ph type="sldImg"/>
          </p:nvPr>
        </p:nvSpPr>
        <p:spPr>
          <a:xfrm>
            <a:off x="1143000" y="685800"/>
            <a:ext cx="4572000" cy="3429000"/>
          </a:xfrm>
          <a:ln/>
        </p:spPr>
      </p:sp>
      <p:sp>
        <p:nvSpPr>
          <p:cNvPr id="194564"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dirty="0" smtClean="0"/>
              <a:t>Encourage</a:t>
            </a:r>
            <a:r>
              <a:rPr lang="en-US" baseline="0" dirty="0" smtClean="0"/>
              <a:t> participants to visit the Microsoft website for more information on Office certification.</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D483CC7-546B-4307-8276-6A2523264224}" type="slidenum">
              <a:rPr lang="en-US" smtClean="0"/>
              <a:pPr/>
              <a:t>33</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spcBef>
                <a:spcPct val="0"/>
              </a:spcBef>
              <a:defRPr/>
            </a:pPr>
            <a:r>
              <a:rPr lang="en-US" dirty="0" smtClean="0"/>
              <a:t>Sample Script:</a:t>
            </a:r>
          </a:p>
          <a:p>
            <a:pPr eaLnBrk="1" hangingPunct="1">
              <a:spcBef>
                <a:spcPct val="0"/>
              </a:spcBef>
              <a:defRPr/>
            </a:pPr>
            <a:r>
              <a:rPr lang="en-US" dirty="0" smtClean="0"/>
              <a:t>Introduce the Adobe</a:t>
            </a:r>
            <a:r>
              <a:rPr lang="en-US" baseline="0" dirty="0" smtClean="0"/>
              <a:t> Certified Associate program.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FF6550-B419-419D-A434-3CDC20A2BB87}" type="slidenum">
              <a:rPr lang="en-US"/>
              <a:pPr>
                <a:defRPr/>
              </a:pPr>
              <a:t>34</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Sample Script:</a:t>
            </a:r>
          </a:p>
          <a:p>
            <a:pPr eaLnBrk="1" hangingPunct="1"/>
            <a:r>
              <a:rPr lang="en-US" dirty="0" smtClean="0"/>
              <a:t>Explain</a:t>
            </a:r>
            <a:r>
              <a:rPr lang="en-US" baseline="0" dirty="0" smtClean="0"/>
              <a:t> the content on the slide.</a:t>
            </a:r>
            <a:endParaRPr lang="en-US" dirty="0" smtClean="0"/>
          </a:p>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68B8FE-6358-47F1-822D-1C07C840818D}" type="slidenum">
              <a:rPr lang="en-US"/>
              <a:pPr>
                <a:defRPr/>
              </a:pPr>
              <a:t>35</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Sample Script:</a:t>
            </a:r>
          </a:p>
          <a:p>
            <a:pPr eaLnBrk="1" hangingPunct="1"/>
            <a:r>
              <a:rPr lang="en-US" dirty="0" smtClean="0"/>
              <a:t>Emphasize</a:t>
            </a:r>
            <a:r>
              <a:rPr lang="en-US" baseline="0" dirty="0" smtClean="0"/>
              <a:t> the pervasiveness of Flash on the Internet.</a:t>
            </a:r>
            <a:endParaRPr lang="en-US" dirty="0" smtClean="0"/>
          </a:p>
          <a:p>
            <a:pPr eaLnBrk="1" hangingPunct="1"/>
            <a:endParaRPr lang="en-US" baseline="30000"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68B8FE-6358-47F1-822D-1C07C840818D}" type="slidenum">
              <a:rPr lang="en-US"/>
              <a:pPr>
                <a:defRPr/>
              </a:pPr>
              <a:t>36</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Sample Script:</a:t>
            </a:r>
          </a:p>
          <a:p>
            <a:pPr eaLnBrk="1" hangingPunct="1"/>
            <a:r>
              <a:rPr lang="en-US" dirty="0" smtClean="0"/>
              <a:t>Emphasize</a:t>
            </a:r>
            <a:r>
              <a:rPr lang="en-US" baseline="0" dirty="0" smtClean="0"/>
              <a:t> the rapid growth of the Internet.</a:t>
            </a:r>
            <a:endParaRPr lang="en-US" dirty="0" smtClean="0"/>
          </a:p>
          <a:p>
            <a:pPr eaLnBrk="1" hangingPunct="1"/>
            <a:endParaRPr lang="en-US" baseline="30000" dirty="0" smtClean="0"/>
          </a:p>
          <a:p>
            <a:endParaRPr lang="en-US" dirty="0" smtClean="0"/>
          </a:p>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68B8FE-6358-47F1-822D-1C07C840818D}" type="slidenum">
              <a:rPr lang="en-US"/>
              <a:pPr>
                <a:defRPr/>
              </a:pPr>
              <a:t>37</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Sample Script:</a:t>
            </a:r>
          </a:p>
          <a:p>
            <a:pPr eaLnBrk="1" hangingPunct="1"/>
            <a:r>
              <a:rPr lang="en-US" dirty="0" smtClean="0"/>
              <a:t>Emphasize</a:t>
            </a:r>
            <a:r>
              <a:rPr lang="en-US" baseline="0" dirty="0" smtClean="0"/>
              <a:t> the “new” digital skills required by employers are video, audio, web and animation production.</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68B8FE-6358-47F1-822D-1C07C840818D}" type="slidenum">
              <a:rPr lang="en-US"/>
              <a:pPr>
                <a:defRPr/>
              </a:pPr>
              <a:t>38</a:t>
            </a:fld>
            <a:endParaRPr lang="en-US"/>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Sample Script:</a:t>
            </a:r>
          </a:p>
          <a:p>
            <a:pPr eaLnBrk="1" hangingPunct="1"/>
            <a:r>
              <a:rPr lang="en-US" dirty="0" smtClean="0"/>
              <a:t>Emphasize</a:t>
            </a:r>
            <a:r>
              <a:rPr lang="en-US" baseline="0" dirty="0" smtClean="0"/>
              <a:t> the demand for skills to develop video, audio, web and animation have increased by 35% over the past 5 years.</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Sample Script:</a:t>
            </a:r>
          </a:p>
          <a:p>
            <a:pPr eaLnBrk="1" hangingPunct="1"/>
            <a:r>
              <a:rPr lang="en-US" dirty="0" smtClean="0"/>
              <a:t>Emphasize</a:t>
            </a:r>
            <a:r>
              <a:rPr lang="en-US" baseline="0" dirty="0" smtClean="0"/>
              <a:t> that “young people” are the ones embracing and acquiring these new digital skills.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A648C5-6C16-4B82-B632-5E853EC16555}"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FF6550-B419-419D-A434-3CDC20A2BB87}" type="slidenum">
              <a:rPr lang="en-US"/>
              <a:pPr>
                <a:defRPr/>
              </a:pPr>
              <a:t>40</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Sample Script:</a:t>
            </a:r>
          </a:p>
          <a:p>
            <a:pPr eaLnBrk="1" hangingPunct="1"/>
            <a:r>
              <a:rPr lang="en-US" dirty="0" smtClean="0"/>
              <a:t>Introduce</a:t>
            </a:r>
            <a:r>
              <a:rPr lang="en-US" baseline="0" dirty="0" smtClean="0"/>
              <a:t> the three Adobe Certified Associate certifications.</a:t>
            </a:r>
            <a:endParaRPr lang="en-US" dirty="0" smtClean="0"/>
          </a:p>
          <a:p>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24A6E79-CC75-45F6-AA43-C786CDEA72CC}" type="slidenum">
              <a:rPr lang="en-US" smtClean="0"/>
              <a:pPr/>
              <a:t>5</a:t>
            </a:fld>
            <a:endParaRPr lang="en-US" smtClean="0"/>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dirty="0" smtClean="0"/>
              <a:t>Introduce the session agenda.</a:t>
            </a:r>
            <a:r>
              <a:rPr lang="en-US" baseline="0" dirty="0" smtClean="0"/>
              <a:t>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63AB8A18-D25C-47A6-A140-73CAF53F541F}" type="slidenum">
              <a:rPr lang="en-US" smtClean="0"/>
              <a:pPr/>
              <a:t>41</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baseline="0" dirty="0" smtClean="0"/>
              <a:t>Explain the diverse target audience of this program.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FCCF0C-E924-47C5-81EB-E6FEBF53F5B6}" type="slidenum">
              <a:rPr lang="en-US" sz="1200"/>
              <a:pPr algn="r"/>
              <a:t>42</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Key points:</a:t>
            </a:r>
          </a:p>
          <a:p>
            <a:pPr eaLnBrk="1" hangingPunct="1"/>
            <a:r>
              <a:rPr lang="en-US" dirty="0" smtClean="0"/>
              <a:t>Briefly explain the three</a:t>
            </a:r>
            <a:r>
              <a:rPr lang="en-US" baseline="0" dirty="0" smtClean="0"/>
              <a:t> areas of certification available.</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FCCF0C-E924-47C5-81EB-E6FEBF53F5B6}" type="slidenum">
              <a:rPr lang="en-US" sz="1200"/>
              <a:pPr algn="r"/>
              <a:t>43</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r>
              <a:rPr lang="en-US" smtClean="0"/>
              <a:t>Key points:</a:t>
            </a:r>
          </a:p>
          <a:p>
            <a:pPr eaLnBrk="1" hangingPunct="1"/>
            <a:r>
              <a:rPr lang="en-US" smtClean="0"/>
              <a:t>Briefly explain the content tested by the three exams.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dirty="0" smtClean="0"/>
              <a:t>Sample Script:</a:t>
            </a:r>
          </a:p>
          <a:p>
            <a:pPr eaLnBrk="1" hangingPunct="1">
              <a:spcBef>
                <a:spcPct val="0"/>
              </a:spcBef>
              <a:defRPr/>
            </a:pPr>
            <a:r>
              <a:rPr lang="en-US" baseline="0" dirty="0" smtClean="0"/>
              <a:t>Introduce that Adobe has created three year-long curricula that prepares students for the three associated exams.</a:t>
            </a:r>
          </a:p>
          <a:p>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dirty="0" smtClean="0"/>
              <a:t>Sample Script:</a:t>
            </a:r>
          </a:p>
          <a:p>
            <a:pPr eaLnBrk="1" hangingPunct="1">
              <a:spcBef>
                <a:spcPct val="0"/>
              </a:spcBef>
              <a:defRPr/>
            </a:pPr>
            <a:r>
              <a:rPr lang="en-US" baseline="0" dirty="0" smtClean="0"/>
              <a:t>Introduce that Adobe has created three video-based tutorials that prepares individuals for the three associated exams.</a:t>
            </a:r>
          </a:p>
          <a:p>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pPr eaLnBrk="1" hangingPunct="1">
              <a:spcBef>
                <a:spcPct val="0"/>
              </a:spcBef>
            </a:pPr>
            <a:r>
              <a:rPr lang="en-US" dirty="0" smtClean="0"/>
              <a:t>Sample Script:</a:t>
            </a:r>
          </a:p>
          <a:p>
            <a:pPr eaLnBrk="1" hangingPunct="1">
              <a:spcBef>
                <a:spcPct val="0"/>
              </a:spcBef>
            </a:pPr>
            <a:r>
              <a:rPr lang="en-US" dirty="0" smtClean="0"/>
              <a:t>Explain that</a:t>
            </a:r>
            <a:r>
              <a:rPr lang="en-US" baseline="0" dirty="0" smtClean="0"/>
              <a:t> a Certiprep is now available for Adobe!</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43000" y="685800"/>
            <a:ext cx="4572000" cy="3429000"/>
          </a:xfrm>
          <a:ln/>
        </p:spPr>
      </p:sp>
      <p:sp>
        <p:nvSpPr>
          <p:cNvPr id="51203" name="Rectangle 3"/>
          <p:cNvSpPr>
            <a:spLocks noGrp="1" noChangeArrowheads="1"/>
          </p:cNvSpPr>
          <p:nvPr>
            <p:ph type="body" idx="1"/>
          </p:nvPr>
        </p:nvSpPr>
        <p:spPr>
          <a:noFill/>
          <a:ln/>
        </p:spPr>
        <p:txBody>
          <a:bodyPr/>
          <a:lstStyle/>
          <a:p>
            <a:pPr eaLnBrk="1" hangingPunct="1">
              <a:spcBef>
                <a:spcPct val="0"/>
              </a:spcBef>
            </a:pPr>
            <a:r>
              <a:rPr lang="en-US" dirty="0" smtClean="0"/>
              <a:t>Sample Script:</a:t>
            </a:r>
          </a:p>
          <a:p>
            <a:pPr eaLnBrk="1" hangingPunct="1">
              <a:spcBef>
                <a:spcPct val="0"/>
              </a:spcBef>
            </a:pPr>
            <a:r>
              <a:rPr lang="en-US" dirty="0" smtClean="0"/>
              <a:t>Explain the bullet points</a:t>
            </a:r>
            <a:r>
              <a:rPr lang="en-US" baseline="0" dirty="0" smtClean="0"/>
              <a:t> on the slide.</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eaLnBrk="1" hangingPunct="1">
              <a:spcBef>
                <a:spcPct val="0"/>
              </a:spcBef>
              <a:defRPr/>
            </a:pPr>
            <a:r>
              <a:rPr lang="en-US" dirty="0" smtClean="0"/>
              <a:t>Sample Script:</a:t>
            </a:r>
          </a:p>
          <a:p>
            <a:pPr eaLnBrk="1" hangingPunct="1">
              <a:spcBef>
                <a:spcPct val="0"/>
              </a:spcBef>
              <a:defRPr/>
            </a:pPr>
            <a:r>
              <a:rPr lang="en-US" dirty="0" smtClean="0"/>
              <a:t>Briefly discuss the general characteristics of an Adobe exam.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spcBef>
                <a:spcPct val="0"/>
              </a:spcBef>
              <a:defRPr/>
            </a:pPr>
            <a:r>
              <a:rPr lang="en-US" dirty="0" smtClean="0"/>
              <a:t>Sample Script:</a:t>
            </a:r>
          </a:p>
          <a:p>
            <a:pPr eaLnBrk="1" hangingPunct="1">
              <a:spcBef>
                <a:spcPct val="0"/>
              </a:spcBef>
              <a:defRPr/>
            </a:pPr>
            <a:r>
              <a:rPr lang="en-US" dirty="0" smtClean="0"/>
              <a:t>Explain</a:t>
            </a:r>
            <a:r>
              <a:rPr lang="en-US" baseline="0" dirty="0" smtClean="0"/>
              <a:t> the exams are composed of a mix of multiple-choice and simulated items.</a:t>
            </a:r>
            <a:endParaRPr lang="en-US" dirty="0" smtClean="0"/>
          </a:p>
        </p:txBody>
      </p:sp>
      <p:sp>
        <p:nvSpPr>
          <p:cNvPr id="186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C66AED5-CE26-423B-9231-99C5DE46F244}" type="slidenum">
              <a:rPr lang="en-US" sz="1200">
                <a:ea typeface="MS PGothic"/>
                <a:cs typeface="MS PGothic"/>
              </a:rPr>
              <a:pPr algn="r" eaLnBrk="0" hangingPunct="0"/>
              <a:t>49</a:t>
            </a:fld>
            <a:endParaRPr lang="en-US" sz="1200">
              <a:ea typeface="MS PGothic"/>
              <a:cs typeface="MS PGothic"/>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dirty="0" smtClean="0"/>
              <a:t>Briefly explain</a:t>
            </a:r>
            <a:r>
              <a:rPr lang="en-US" baseline="0" dirty="0" smtClean="0"/>
              <a:t> how easy it is to implement an Adobe certification program in a school.</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a:noFill/>
          <a:ln/>
        </p:spPr>
        <p:txBody>
          <a:bodyPr/>
          <a:lstStyle/>
          <a:p>
            <a:pPr eaLnBrk="1" hangingPunct="1"/>
            <a:r>
              <a:rPr lang="en-US" dirty="0" smtClean="0"/>
              <a:t>Sample Script:</a:t>
            </a:r>
            <a:br>
              <a:rPr lang="en-US" dirty="0" smtClean="0"/>
            </a:br>
            <a:r>
              <a:rPr lang="en-US" dirty="0" smtClean="0"/>
              <a:t>Bribe</a:t>
            </a:r>
            <a:r>
              <a:rPr lang="en-US" baseline="0" dirty="0" smtClean="0"/>
              <a:t> the audience that if they stay for the entire session and submit an evaluation upon exiting they will receive a USB drive as our thank you gift for attending!</a:t>
            </a:r>
            <a:endParaRPr lang="en-US" dirty="0" smtClean="0"/>
          </a:p>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5CECD2F9-EB50-420E-90C1-374E5F6D81FE}" type="slidenum">
              <a:rPr lang="en-US" smtClean="0"/>
              <a:pPr/>
              <a:t>51</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dirty="0" smtClean="0"/>
              <a:t>Encourage</a:t>
            </a:r>
            <a:r>
              <a:rPr lang="en-US" baseline="0" dirty="0" smtClean="0"/>
              <a:t> participants to visit the Adobe website.</a:t>
            </a:r>
            <a:endParaRPr lang="en-US" dirty="0" smtClean="0"/>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Mention</a:t>
            </a:r>
            <a:r>
              <a:rPr lang="en-US" baseline="0" dirty="0" smtClean="0"/>
              <a:t> that Debbie is available to come onsite and certify teachers on either Microsoft or Adobe.</a:t>
            </a: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BB5853-1BAF-4099-BB31-59C7AEDC3083}" type="slidenum">
              <a:rPr lang="en-US" smtClean="0">
                <a:latin typeface="Arial" pitchFamily="34" charset="0"/>
                <a:ea typeface="ＭＳ Ｐゴシック"/>
                <a:cs typeface="ＭＳ Ｐゴシック"/>
              </a:rPr>
              <a:pPr/>
              <a:t>52</a:t>
            </a:fld>
            <a:endParaRPr lang="en-US" smtClean="0">
              <a:latin typeface="Arial" pitchFamily="34" charset="0"/>
              <a:ea typeface="ＭＳ Ｐゴシック"/>
              <a:cs typeface="ＭＳ Ｐゴシック"/>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BAF45-D6B9-4B5F-83CA-15E77C280E23}" type="slidenum">
              <a:rPr lang="en-US"/>
              <a:pPr/>
              <a:t>53</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pPr eaLnBrk="1" hangingPunct="1">
              <a:spcBef>
                <a:spcPct val="0"/>
              </a:spcBef>
            </a:pPr>
            <a:r>
              <a:rPr lang="en-US" dirty="0" smtClean="0"/>
              <a:t>Sample Script:</a:t>
            </a:r>
          </a:p>
          <a:p>
            <a:pPr eaLnBrk="1" hangingPunct="1">
              <a:spcBef>
                <a:spcPct val="0"/>
              </a:spcBef>
            </a:pPr>
            <a:r>
              <a:rPr lang="en-US" dirty="0" smtClean="0"/>
              <a:t>Explain</a:t>
            </a:r>
            <a:r>
              <a:rPr lang="en-US" baseline="0" dirty="0" smtClean="0"/>
              <a:t> that Debbie will now introduce “The Model” that we’ve been successfully delivering for the past 4 years!</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BAF45-D6B9-4B5F-83CA-15E77C280E23}" type="slidenum">
              <a:rPr lang="en-US"/>
              <a:pPr/>
              <a:t>54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pPr eaLnBrk="1" hangingPunct="1">
              <a:spcBef>
                <a:spcPct val="0"/>
              </a:spcBef>
            </a:pPr>
            <a:r>
              <a:rPr lang="en-US" dirty="0" smtClean="0"/>
              <a:t>Sample Script:</a:t>
            </a:r>
          </a:p>
          <a:p>
            <a:pPr eaLnBrk="1" hangingPunct="1">
              <a:spcBef>
                <a:spcPct val="0"/>
              </a:spcBef>
            </a:pPr>
            <a:r>
              <a:rPr lang="en-US" baseline="0" dirty="0" smtClean="0"/>
              <a:t>Discuss the importance of the timeline.</a:t>
            </a: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24A4C-EAA8-4CE2-843F-9CA109E76AF7}" type="slidenum">
              <a:rPr lang="en-US"/>
              <a:pPr/>
              <a:t>55</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pPr eaLnBrk="1" hangingPunct="1">
              <a:spcBef>
                <a:spcPct val="0"/>
              </a:spcBef>
            </a:pPr>
            <a:r>
              <a:rPr lang="en-US" dirty="0" smtClean="0"/>
              <a:t>Sample Script:</a:t>
            </a:r>
          </a:p>
          <a:p>
            <a:pPr eaLnBrk="1" hangingPunct="1">
              <a:spcBef>
                <a:spcPct val="0"/>
              </a:spcBef>
            </a:pPr>
            <a:r>
              <a:rPr lang="en-US" baseline="0" dirty="0" smtClean="0"/>
              <a:t>Discuss the variations of this format for 1, 2, 3 or 4 exams.</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A2F7683-028C-45A4-AC5C-D60EF9F09404}" type="slidenum">
              <a:rPr lang="en-US" smtClean="0"/>
              <a:pPr/>
              <a:t>56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Sample Script:</a:t>
            </a:r>
          </a:p>
          <a:p>
            <a:pPr eaLnBrk="1" hangingPunct="1"/>
            <a:r>
              <a:rPr lang="en-US" dirty="0" smtClean="0"/>
              <a:t>Introduce IC</a:t>
            </a:r>
            <a:r>
              <a:rPr lang="en-US" baseline="30000" dirty="0" smtClean="0"/>
              <a:t>3</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63AB8A18-D25C-47A6-A140-73CAF53F541F}" type="slidenum">
              <a:rPr lang="en-US" smtClean="0"/>
              <a:pPr/>
              <a:t>57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dirty="0" smtClean="0"/>
              <a:t>Sample Script: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the diverse target audience of this program.  Also, </a:t>
            </a:r>
            <a:r>
              <a:rPr lang="en-US" baseline="0" dirty="0" err="1" smtClean="0"/>
              <a:t>n</a:t>
            </a:r>
            <a:r>
              <a:rPr lang="en-US" dirty="0" err="1" smtClean="0"/>
              <a:t>ention</a:t>
            </a:r>
            <a:r>
              <a:rPr lang="en-US" baseline="0" dirty="0" smtClean="0"/>
              <a:t> the ISTE Seal of Alignment and endorsement of the IC</a:t>
            </a:r>
            <a:r>
              <a:rPr lang="en-US" baseline="30000" dirty="0" smtClean="0"/>
              <a:t>3</a:t>
            </a:r>
            <a:r>
              <a:rPr lang="en-US" baseline="0" dirty="0" smtClean="0"/>
              <a:t> program.</a:t>
            </a:r>
            <a:endParaRPr lang="en-US" baseline="30000" dirty="0" smtClean="0"/>
          </a:p>
          <a:p>
            <a:pPr eaLnBrk="1" hangingPunct="1"/>
            <a:endParaRPr lang="en-US" baseline="0"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FCCF0C-E924-47C5-81EB-E6FEBF53F5B6}" type="slidenum">
              <a:rPr lang="en-US" sz="1200"/>
              <a:pPr algn="r"/>
              <a:t>58</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Key points:</a:t>
            </a:r>
          </a:p>
          <a:p>
            <a:pPr eaLnBrk="1" hangingPunct="1"/>
            <a:r>
              <a:rPr lang="en-US" dirty="0" smtClean="0"/>
              <a:t>Introduce</a:t>
            </a:r>
            <a:r>
              <a:rPr lang="en-US" baseline="0" dirty="0" smtClean="0"/>
              <a:t> </a:t>
            </a:r>
            <a:r>
              <a:rPr lang="en-US" dirty="0" smtClean="0"/>
              <a:t>the three exams.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eaLnBrk="1" hangingPunct="1">
              <a:spcBef>
                <a:spcPct val="0"/>
              </a:spcBef>
              <a:defRPr/>
            </a:pPr>
            <a:r>
              <a:rPr lang="en-US" dirty="0" smtClean="0"/>
              <a:t>Sample Script:</a:t>
            </a:r>
          </a:p>
          <a:p>
            <a:pPr eaLnBrk="1" hangingPunct="1">
              <a:spcBef>
                <a:spcPct val="0"/>
              </a:spcBef>
              <a:defRPr/>
            </a:pPr>
            <a:r>
              <a:rPr lang="en-US" dirty="0" smtClean="0"/>
              <a:t>Briefly discuss the general characteristics of an MCAS exam.</a:t>
            </a:r>
          </a:p>
          <a:p>
            <a:pPr marL="228600" indent="-228600" eaLnBrk="1" hangingPunct="1">
              <a:spcBef>
                <a:spcPct val="0"/>
              </a:spcBef>
              <a:buFontTx/>
              <a:buAutoNum type="arabicPeriod"/>
              <a:defRPr/>
            </a:pPr>
            <a:r>
              <a:rPr lang="en-US" dirty="0" smtClean="0"/>
              <a:t>Point out that the score required to pass a Microsoft Office exam is typical of other exams in the IT industry. </a:t>
            </a:r>
          </a:p>
          <a:p>
            <a:pPr marL="228600" indent="-228600" eaLnBrk="1" hangingPunct="1">
              <a:spcBef>
                <a:spcPct val="0"/>
              </a:spcBef>
              <a:buFontTx/>
              <a:buAutoNum type="arabicPeriod"/>
              <a:defRPr/>
            </a:pPr>
            <a:r>
              <a:rPr lang="en-US" dirty="0" smtClean="0"/>
              <a:t>A study released by the US Dept. of Education</a:t>
            </a:r>
            <a:r>
              <a:rPr lang="en-US" baseline="30000" dirty="0" smtClean="0"/>
              <a:t> </a:t>
            </a:r>
            <a:r>
              <a:rPr lang="en-US" dirty="0" smtClean="0"/>
              <a:t>in a publication titled, </a:t>
            </a:r>
            <a:r>
              <a:rPr lang="en-US" i="1" dirty="0" smtClean="0"/>
              <a:t>A Parallel Postsecondary Universe: The Certification System in Information Technology - October 2000  </a:t>
            </a:r>
            <a:r>
              <a:rPr lang="en-US" dirty="0" smtClean="0"/>
              <a:t>reveal that “cut-scores” for certification exams in the IT industry typically range between 65-80%. </a:t>
            </a:r>
          </a:p>
          <a:p>
            <a:pPr marL="228600" indent="-228600" eaLnBrk="1" hangingPunct="1">
              <a:spcBef>
                <a:spcPct val="0"/>
              </a:spcBef>
              <a:buFontTx/>
              <a:buAutoNum type="arabicPeriod"/>
              <a:defRPr/>
            </a:pPr>
            <a:r>
              <a:rPr lang="en-US" dirty="0" smtClean="0"/>
              <a:t>As stated in the </a:t>
            </a:r>
            <a:r>
              <a:rPr lang="en-US" i="1" dirty="0" smtClean="0"/>
              <a:t>Microsoft Office 2003 Step by Step </a:t>
            </a:r>
            <a:r>
              <a:rPr lang="en-US" dirty="0" smtClean="0"/>
              <a:t>books:</a:t>
            </a:r>
          </a:p>
          <a:p>
            <a:pPr marL="228600" indent="-228600" eaLnBrk="1" hangingPunct="1">
              <a:spcBef>
                <a:spcPct val="0"/>
              </a:spcBef>
              <a:defRPr/>
            </a:pPr>
            <a:r>
              <a:rPr lang="en-US" dirty="0" smtClean="0"/>
              <a:t>	      	 “Passing standards (the minimum required score) for Microsoft Office </a:t>
            </a:r>
          </a:p>
          <a:p>
            <a:pPr marL="228600" indent="-228600" eaLnBrk="1" hangingPunct="1">
              <a:spcBef>
                <a:spcPct val="0"/>
              </a:spcBef>
              <a:defRPr/>
            </a:pPr>
            <a:r>
              <a:rPr lang="en-US" dirty="0" smtClean="0"/>
              <a:t>		 Specialist certification exams range from 60 to 85 percent correct, </a:t>
            </a:r>
          </a:p>
          <a:p>
            <a:pPr marL="228600" indent="-228600" eaLnBrk="1" hangingPunct="1">
              <a:spcBef>
                <a:spcPct val="0"/>
              </a:spcBef>
              <a:defRPr/>
            </a:pPr>
            <a:r>
              <a:rPr lang="en-US" dirty="0" smtClean="0"/>
              <a:t>		 depending on the exam.” </a:t>
            </a:r>
          </a:p>
          <a:p>
            <a:pPr marL="228600" indent="-228600" eaLnBrk="1" hangingPunct="1">
              <a:spcBef>
                <a:spcPct val="0"/>
              </a:spcBef>
              <a:buFont typeface="+mj-lt"/>
              <a:buNone/>
              <a:defRPr/>
            </a:pPr>
            <a:r>
              <a:rPr lang="en-US" dirty="0" smtClean="0"/>
              <a:t>4.  Explain that “cut-scores” can change as IT exams are updated during their lifecycle.</a:t>
            </a:r>
          </a:p>
          <a:p>
            <a:pPr marL="228600" indent="-228600" eaLnBrk="1" hangingPunct="1">
              <a:spcBef>
                <a:spcPct val="0"/>
              </a:spcBef>
              <a:defRPr/>
            </a:pPr>
            <a:r>
              <a:rPr lang="en-US" dirty="0" smtClean="0"/>
              <a:t>5.  Explain that the 85%+ score participants are required to achieve when preparing for a</a:t>
            </a:r>
            <a:r>
              <a:rPr lang="en-US" baseline="0" dirty="0" smtClean="0"/>
              <a:t> </a:t>
            </a:r>
            <a:r>
              <a:rPr lang="en-US" dirty="0" smtClean="0"/>
              <a:t>workshop is</a:t>
            </a:r>
            <a:r>
              <a:rPr lang="en-US" baseline="0" dirty="0" smtClean="0"/>
              <a:t> </a:t>
            </a:r>
            <a:r>
              <a:rPr lang="en-US" dirty="0" smtClean="0"/>
              <a:t>to help them master the skills needed to more easily achieve the “cut-score” required on the actual certification exams.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EC74DCFE-B69B-4F84-874D-EE74AEC31A01}" type="slidenum">
              <a:rPr lang="en-US" smtClean="0"/>
              <a:pPr/>
              <a:t>60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p:spPr>
        <p:txBody>
          <a:bodyPr/>
          <a:lstStyle/>
          <a:p>
            <a:pPr eaLnBrk="1" hangingPunct="1">
              <a:spcBef>
                <a:spcPct val="0"/>
              </a:spcBef>
              <a:defRPr/>
            </a:pPr>
            <a:r>
              <a:rPr lang="en-US" dirty="0" smtClean="0"/>
              <a:t>Sample Script:</a:t>
            </a:r>
          </a:p>
          <a:p>
            <a:pPr eaLnBrk="1" hangingPunct="1">
              <a:spcBef>
                <a:spcPct val="0"/>
              </a:spcBef>
              <a:defRPr/>
            </a:pPr>
            <a:r>
              <a:rPr lang="en-US" dirty="0" smtClean="0"/>
              <a:t>Explain</a:t>
            </a:r>
            <a:r>
              <a:rPr lang="en-US" baseline="0" dirty="0" smtClean="0"/>
              <a:t> the exams are composed of a mix of multiple-choice and simulated items.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Introduce that</a:t>
            </a:r>
            <a:r>
              <a:rPr lang="en-US" baseline="0" dirty="0" smtClean="0"/>
              <a:t> this first section will show evidence that employers are beginning to reward Office certifications</a:t>
            </a:r>
            <a:r>
              <a:rPr lang="en-US" dirty="0" smtClean="0"/>
              <a:t>.</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BB5853-1BAF-4099-BB31-59C7AEDC3083}" type="slidenum">
              <a:rPr lang="en-US" smtClean="0">
                <a:latin typeface="Arial" pitchFamily="34" charset="0"/>
                <a:ea typeface="ＭＳ Ｐゴシック"/>
                <a:cs typeface="ＭＳ Ｐゴシック"/>
              </a:rPr>
              <a:pPr/>
              <a:t>7</a:t>
            </a:fld>
            <a:endParaRPr lang="en-US" smtClean="0">
              <a:latin typeface="Arial" pitchFamily="34" charset="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Introduce the new IC3 standard.</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4BF0E8-C994-4AA5-83D7-4DEE41EB4DEB}" type="slidenum">
              <a:rPr lang="en-US"/>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bullets</a:t>
            </a:r>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bullets</a:t>
            </a:r>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bullets</a:t>
            </a:r>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bullets</a:t>
            </a:r>
            <a:endParaRPr lang="en-US" dirty="0"/>
          </a:p>
        </p:txBody>
      </p:sp>
      <p:sp>
        <p:nvSpPr>
          <p:cNvPr id="4" name="Slide Number Placeholder 3"/>
          <p:cNvSpPr>
            <a:spLocks noGrp="1"/>
          </p:cNvSpPr>
          <p:nvPr>
            <p:ph type="sldNum" sz="quarter" idx="10"/>
          </p:nvPr>
        </p:nvSpPr>
        <p:spPr/>
        <p:txBody>
          <a:bodyPr/>
          <a:lstStyle/>
          <a:p>
            <a:fld id="{028F384E-9934-4DC0-8728-6B11B90E7FFB}" type="slidenum">
              <a:rPr lang="en-US" smtClean="0"/>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5CECD2F9-EB50-420E-90C1-374E5F6D81FE}" type="slidenum">
              <a:rPr lang="en-US" smtClean="0"/>
              <a:pPr/>
              <a:t>66</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r>
              <a:rPr lang="en-US" dirty="0" smtClean="0"/>
              <a:t>Sample Script:</a:t>
            </a:r>
          </a:p>
          <a:p>
            <a:pPr eaLnBrk="1" hangingPunct="1"/>
            <a:r>
              <a:rPr lang="en-US" dirty="0" smtClean="0"/>
              <a:t>Encourage</a:t>
            </a:r>
            <a:r>
              <a:rPr lang="en-US" baseline="0" dirty="0" smtClean="0"/>
              <a:t> participants to visit the Certiport booth and website.</a:t>
            </a:r>
            <a:endParaRPr lang="en-US" dirty="0" smtClean="0"/>
          </a:p>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a:noFill/>
          <a:ln/>
        </p:spPr>
        <p:txBody>
          <a:bodyPr/>
          <a:lstStyle/>
          <a:p>
            <a:pPr eaLnBrk="1" hangingPunct="1"/>
            <a:r>
              <a:rPr lang="en-US" dirty="0" smtClean="0"/>
              <a:t>Sample Script:</a:t>
            </a:r>
            <a:br>
              <a:rPr lang="en-US" dirty="0" smtClean="0"/>
            </a:br>
            <a:r>
              <a:rPr lang="en-US" dirty="0" smtClean="0"/>
              <a:t>Thank</a:t>
            </a:r>
            <a:r>
              <a:rPr lang="en-US" baseline="0" dirty="0" smtClean="0"/>
              <a:t> everyone for attending and </a:t>
            </a:r>
            <a:r>
              <a:rPr lang="en-US" baseline="0" smtClean="0"/>
              <a:t>answer questions.</a:t>
            </a:r>
            <a:endParaRPr lang="en-US" dirty="0" smtClean="0"/>
          </a:p>
          <a:p>
            <a:endParaRPr lang="en-U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a:noFill/>
          <a:ln/>
        </p:spPr>
        <p:txBody>
          <a:bodyPr/>
          <a:lstStyle/>
          <a:p>
            <a:pPr eaLnBrk="1" hangingPunct="1"/>
            <a:r>
              <a:rPr lang="en-US" dirty="0" smtClean="0"/>
              <a:t>Sample Script:</a:t>
            </a:r>
            <a:br>
              <a:rPr lang="en-US" dirty="0" smtClean="0"/>
            </a:br>
            <a:r>
              <a:rPr lang="en-US" dirty="0" smtClean="0"/>
              <a:t>Remind</a:t>
            </a:r>
            <a:r>
              <a:rPr lang="en-US" baseline="0" dirty="0" smtClean="0"/>
              <a:t> participants to submit their </a:t>
            </a:r>
            <a:r>
              <a:rPr lang="en-US" baseline="0" dirty="0" err="1" smtClean="0"/>
              <a:t>evals</a:t>
            </a:r>
            <a:r>
              <a:rPr lang="en-US" baseline="0" dirty="0" smtClean="0"/>
              <a:t> before leaving.</a:t>
            </a:r>
            <a:endParaRPr lang="en-US" dirty="0" smtClean="0"/>
          </a:p>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43000" y="685800"/>
            <a:ext cx="4572000" cy="3429000"/>
          </a:xfrm>
          <a:ln/>
        </p:spPr>
      </p:sp>
      <p:sp>
        <p:nvSpPr>
          <p:cNvPr id="154627" name="Rectangle 3"/>
          <p:cNvSpPr>
            <a:spLocks noGrp="1" noChangeArrowheads="1"/>
          </p:cNvSpPr>
          <p:nvPr>
            <p:ph type="body" idx="1"/>
          </p:nvPr>
        </p:nvSpPr>
        <p:spPr>
          <a:noFill/>
          <a:ln/>
        </p:spPr>
        <p:txBody>
          <a:bodyPr/>
          <a:lstStyle/>
          <a:p>
            <a:pPr eaLnBrk="1" hangingPunct="1"/>
            <a:r>
              <a:rPr lang="en-US" dirty="0" smtClean="0"/>
              <a:t>Sample Script:</a:t>
            </a:r>
            <a:br>
              <a:rPr lang="en-US" dirty="0" smtClean="0"/>
            </a:br>
            <a:r>
              <a:rPr lang="en-US" dirty="0" smtClean="0"/>
              <a:t>Thank</a:t>
            </a:r>
            <a:r>
              <a:rPr lang="en-US" baseline="0" dirty="0" smtClean="0"/>
              <a:t> everyone for attending and </a:t>
            </a:r>
            <a:r>
              <a:rPr lang="en-US" baseline="0" smtClean="0"/>
              <a:t>answer questions.</a:t>
            </a:r>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5E2E98-017B-4BDF-AD22-4C70A1B93400}" type="slidenum">
              <a:rPr lang="en-US" sz="1200"/>
              <a:pPr algn="r"/>
              <a:t>8</a:t>
            </a:fld>
            <a:endParaRPr lang="en-US" sz="1200"/>
          </a:p>
        </p:txBody>
      </p:sp>
      <p:sp>
        <p:nvSpPr>
          <p:cNvPr id="175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eaLnBrk="0" hangingPunct="0"/>
            <a:fld id="{FD42DE46-D92C-4439-B413-E17AC456653D}" type="slidenum">
              <a:rPr lang="en-US" sz="1200">
                <a:ea typeface="MS PGothic"/>
                <a:cs typeface="MS PGothic"/>
              </a:rPr>
              <a:pPr algn="r" eaLnBrk="0" hangingPunct="0"/>
              <a:t>8</a:t>
            </a:fld>
            <a:endParaRPr lang="en-US" sz="1200">
              <a:ea typeface="MS PGothic"/>
              <a:cs typeface="MS PGothic"/>
            </a:endParaRPr>
          </a:p>
        </p:txBody>
      </p:sp>
      <p:sp>
        <p:nvSpPr>
          <p:cNvPr id="175108" name="Rectangle 2"/>
          <p:cNvSpPr>
            <a:spLocks noGrp="1" noRot="1" noChangeAspect="1" noChangeArrowheads="1" noTextEdit="1"/>
          </p:cNvSpPr>
          <p:nvPr>
            <p:ph type="sldImg"/>
          </p:nvPr>
        </p:nvSpPr>
        <p:spPr>
          <a:xfrm>
            <a:off x="1143000" y="685800"/>
            <a:ext cx="4572000" cy="3429000"/>
          </a:xfrm>
          <a:ln/>
        </p:spPr>
      </p:sp>
      <p:sp>
        <p:nvSpPr>
          <p:cNvPr id="175109" name="Rectangle 3"/>
          <p:cNvSpPr>
            <a:spLocks noGrp="1" noChangeArrowheads="1"/>
          </p:cNvSpPr>
          <p:nvPr>
            <p:ph type="body" idx="1"/>
          </p:nvPr>
        </p:nvSpPr>
        <p:spPr>
          <a:noFill/>
          <a:ln/>
        </p:spPr>
        <p:txBody>
          <a:bodyPr lIns="91435" tIns="45718" rIns="91435" bIns="45718"/>
          <a:lstStyle/>
          <a:p>
            <a:pPr eaLnBrk="1" hangingPunct="1">
              <a:spcBef>
                <a:spcPct val="0"/>
              </a:spcBef>
            </a:pPr>
            <a:r>
              <a:rPr lang="en-US" dirty="0" smtClean="0"/>
              <a:t>Sample Script:</a:t>
            </a:r>
          </a:p>
          <a:p>
            <a:pPr eaLnBrk="1" hangingPunct="1">
              <a:spcBef>
                <a:spcPct val="0"/>
              </a:spcBef>
            </a:pPr>
            <a:r>
              <a:rPr lang="en-US" dirty="0" smtClean="0"/>
              <a:t>Discuss the statistics presented on the slide.</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5E2E98-017B-4BDF-AD22-4C70A1B93400}" type="slidenum">
              <a:rPr lang="en-US" sz="1200"/>
              <a:pPr algn="r"/>
              <a:t>9</a:t>
            </a:fld>
            <a:endParaRPr lang="en-US" sz="1200"/>
          </a:p>
        </p:txBody>
      </p:sp>
      <p:sp>
        <p:nvSpPr>
          <p:cNvPr id="175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eaLnBrk="0" hangingPunct="0"/>
            <a:fld id="{FD42DE46-D92C-4439-B413-E17AC456653D}" type="slidenum">
              <a:rPr lang="en-US" sz="1200">
                <a:ea typeface="MS PGothic"/>
                <a:cs typeface="MS PGothic"/>
              </a:rPr>
              <a:pPr algn="r" eaLnBrk="0" hangingPunct="0"/>
              <a:t>9</a:t>
            </a:fld>
            <a:endParaRPr lang="en-US" sz="1200">
              <a:ea typeface="MS PGothic"/>
              <a:cs typeface="MS PGothic"/>
            </a:endParaRPr>
          </a:p>
        </p:txBody>
      </p:sp>
      <p:sp>
        <p:nvSpPr>
          <p:cNvPr id="175108" name="Rectangle 2"/>
          <p:cNvSpPr>
            <a:spLocks noGrp="1" noRot="1" noChangeAspect="1" noChangeArrowheads="1" noTextEdit="1"/>
          </p:cNvSpPr>
          <p:nvPr>
            <p:ph type="sldImg"/>
          </p:nvPr>
        </p:nvSpPr>
        <p:spPr>
          <a:xfrm>
            <a:off x="1143000" y="685800"/>
            <a:ext cx="4572000" cy="3429000"/>
          </a:xfrm>
          <a:ln/>
        </p:spPr>
      </p:sp>
      <p:sp>
        <p:nvSpPr>
          <p:cNvPr id="175109" name="Rectangle 3"/>
          <p:cNvSpPr>
            <a:spLocks noGrp="1" noChangeArrowheads="1"/>
          </p:cNvSpPr>
          <p:nvPr>
            <p:ph type="body" idx="1"/>
          </p:nvPr>
        </p:nvSpPr>
        <p:spPr>
          <a:noFill/>
          <a:ln/>
        </p:spPr>
        <p:txBody>
          <a:bodyPr lIns="91435" tIns="45718" rIns="91435" bIns="45718"/>
          <a:lstStyle/>
          <a:p>
            <a:pPr eaLnBrk="1" hangingPunct="1">
              <a:spcBef>
                <a:spcPct val="0"/>
              </a:spcBef>
            </a:pPr>
            <a:r>
              <a:rPr lang="en-US" dirty="0" smtClean="0"/>
              <a:t>Sample Script:</a:t>
            </a:r>
          </a:p>
          <a:p>
            <a:pPr eaLnBrk="1" hangingPunct="1">
              <a:spcBef>
                <a:spcPct val="0"/>
              </a:spcBef>
            </a:pPr>
            <a:r>
              <a:rPr lang="en-US" dirty="0" smtClean="0"/>
              <a:t>Emphasize</a:t>
            </a:r>
            <a:r>
              <a:rPr lang="en-US" baseline="0" dirty="0" smtClean="0"/>
              <a:t> that certification addresses the problem.</a:t>
            </a:r>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88476D3-9619-45EF-B6E5-B5A838D1F606}" type="slidenum">
              <a:rPr lang="en-US" smtClean="0">
                <a:latin typeface="Arial" pitchFamily="34" charset="0"/>
                <a:ea typeface="ＭＳ Ｐゴシック"/>
                <a:cs typeface="ＭＳ Ｐゴシック"/>
              </a:rPr>
              <a:pPr/>
              <a:t>10</a:t>
            </a:fld>
            <a:endParaRPr lang="en-US" smtClean="0">
              <a:latin typeface="Arial" pitchFamily="34" charset="0"/>
              <a:ea typeface="ＭＳ Ｐゴシック"/>
              <a:cs typeface="ＭＳ Ｐゴシック"/>
            </a:endParaRPr>
          </a:p>
        </p:txBody>
      </p:sp>
      <p:sp>
        <p:nvSpPr>
          <p:cNvPr id="5734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Sample Script:</a:t>
            </a:r>
          </a:p>
          <a:p>
            <a:pPr eaLnBrk="1" hangingPunct="1">
              <a:spcBef>
                <a:spcPct val="0"/>
              </a:spcBef>
            </a:pPr>
            <a:r>
              <a:rPr lang="en-US" dirty="0" smtClean="0"/>
              <a:t>Discuss</a:t>
            </a:r>
            <a:r>
              <a:rPr lang="en-US" baseline="0" dirty="0" smtClean="0"/>
              <a:t> that MS Office is #1 desktop productivity suite of software used in the world today.</a:t>
            </a:r>
            <a:r>
              <a:rPr lang="en-US" dirty="0" smtClean="0"/>
              <a:t>.</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lgn="ctr">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81000" y="3505200"/>
            <a:ext cx="5334000" cy="1143000"/>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de-DE" dirty="0"/>
          </a:p>
        </p:txBody>
      </p:sp>
      <p:sp>
        <p:nvSpPr>
          <p:cNvPr id="7" name="Text Placeholder 2"/>
          <p:cNvSpPr>
            <a:spLocks noGrp="1"/>
          </p:cNvSpPr>
          <p:nvPr>
            <p:ph idx="1" hasCustomPrompt="1"/>
          </p:nvPr>
        </p:nvSpPr>
        <p:spPr>
          <a:xfrm>
            <a:off x="457200" y="5105400"/>
            <a:ext cx="8229600" cy="990599"/>
          </a:xfrm>
          <a:prstGeom prst="rect">
            <a:avLst/>
          </a:prstGeom>
        </p:spPr>
        <p:txBody>
          <a:bodyPr vert="horz" lIns="91440" tIns="45720" rIns="91440" bIns="45720" rtlCol="0">
            <a:normAutofit/>
          </a:bodyPr>
          <a:lstStyle>
            <a:lvl1pPr>
              <a:defRPr sz="3200" b="1">
                <a:latin typeface="Segoe Condensed"/>
              </a:defRPr>
            </a:lvl1pPr>
          </a:lstStyle>
          <a:p>
            <a:pPr lvl="0"/>
            <a:r>
              <a:rPr lang="de-DE" dirty="0" smtClean="0"/>
              <a:t>Type </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954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6188"/>
            <a:ext cx="40386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527B12B-62FC-4496-8DE0-595ECDFC3A4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9A286BF-82BC-416E-B20F-4D085FE09B5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987B4-724B-4D3F-8EBB-06413F3F7921}" type="datetimeFigureOut">
              <a:rPr lang="en-US" smtClean="0"/>
              <a:pPr/>
              <a:t>8/3/2009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B9EEC-0D74-433F-ADCA-17AF1CC341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gif"/><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4" cstate="print"/>
          <a:srcRect/>
          <a:stretch>
            <a:fillRect/>
          </a:stretch>
        </p:blipFill>
        <p:spPr bwMode="auto">
          <a:xfrm>
            <a:off x="279400" y="0"/>
            <a:ext cx="8864600" cy="6763512"/>
          </a:xfrm>
          <a:prstGeom prst="rect">
            <a:avLst/>
          </a:prstGeom>
          <a:noFill/>
          <a:ln w="9525">
            <a:noFill/>
            <a:miter lim="800000"/>
            <a:headEnd/>
            <a:tailEnd/>
          </a:ln>
          <a:effectLst/>
        </p:spPr>
      </p:pic>
      <p:sp>
        <p:nvSpPr>
          <p:cNvPr id="2" name="Title Placeholder 1"/>
          <p:cNvSpPr>
            <a:spLocks noGrp="1"/>
          </p:cNvSpPr>
          <p:nvPr>
            <p:ph type="title"/>
          </p:nvPr>
        </p:nvSpPr>
        <p:spPr>
          <a:xfrm>
            <a:off x="199505" y="3505200"/>
            <a:ext cx="5515494" cy="1143000"/>
          </a:xfrm>
          <a:prstGeom prst="rect">
            <a:avLst/>
          </a:prstGeom>
        </p:spPr>
        <p:txBody>
          <a:bodyPr vert="horz" lIns="91440" tIns="45720" rIns="91440" bIns="45720" rtlCol="0" anchor="ctr">
            <a:normAutofit/>
          </a:bodyPr>
          <a:lstStyle/>
          <a:p>
            <a:r>
              <a:rPr lang="en-US" dirty="0" smtClean="0"/>
              <a:t>Click to edit Master title style</a:t>
            </a:r>
            <a:endParaRPr lang="de-DE" dirty="0"/>
          </a:p>
        </p:txBody>
      </p:sp>
      <p:sp>
        <p:nvSpPr>
          <p:cNvPr id="3" name="Text Placeholder 2"/>
          <p:cNvSpPr>
            <a:spLocks noGrp="1"/>
          </p:cNvSpPr>
          <p:nvPr>
            <p:ph type="body" idx="1"/>
          </p:nvPr>
        </p:nvSpPr>
        <p:spPr>
          <a:xfrm>
            <a:off x="232756" y="5105400"/>
            <a:ext cx="8454044" cy="990599"/>
          </a:xfrm>
          <a:prstGeom prst="rect">
            <a:avLst/>
          </a:prstGeom>
        </p:spPr>
        <p:txBody>
          <a:bodyPr vert="horz" lIns="91440" tIns="45720" rIns="91440" bIns="45720" rtlCol="0">
            <a:normAutofit/>
          </a:bodyPr>
          <a:lstStyle/>
          <a:p>
            <a:pPr lvl="0"/>
            <a:endParaRPr lang="de-DE" dirty="0"/>
          </a:p>
        </p:txBody>
      </p:sp>
      <p:pic>
        <p:nvPicPr>
          <p:cNvPr id="6" name="Picture 5" descr="ABEA2005LogoGreen.gif"/>
          <p:cNvPicPr>
            <a:picLocks noChangeAspect="1"/>
          </p:cNvPicPr>
          <p:nvPr userDrawn="1"/>
        </p:nvPicPr>
        <p:blipFill>
          <a:blip r:embed="rId5"/>
          <a:stretch>
            <a:fillRect/>
          </a:stretch>
        </p:blipFill>
        <p:spPr>
          <a:xfrm>
            <a:off x="8179723" y="0"/>
            <a:ext cx="764771" cy="873455"/>
          </a:xfrm>
          <a:prstGeom prst="rect">
            <a:avLst/>
          </a:prstGeom>
        </p:spPr>
      </p:pic>
      <p:sp>
        <p:nvSpPr>
          <p:cNvPr id="8" name="TextBox 7"/>
          <p:cNvSpPr txBox="1"/>
          <p:nvPr userDrawn="1"/>
        </p:nvSpPr>
        <p:spPr>
          <a:xfrm>
            <a:off x="0" y="6279955"/>
            <a:ext cx="2726575" cy="369332"/>
          </a:xfrm>
          <a:prstGeom prst="rect">
            <a:avLst/>
          </a:prstGeom>
          <a:noFill/>
        </p:spPr>
        <p:txBody>
          <a:bodyPr wrap="square" rtlCol="0">
            <a:spAutoFit/>
          </a:bodyPr>
          <a:lstStyle/>
          <a:p>
            <a:pPr algn="r"/>
            <a:r>
              <a:rPr lang="de-DE" sz="1800" b="1" dirty="0" smtClean="0">
                <a:solidFill>
                  <a:srgbClr val="5EC90D"/>
                </a:solidFill>
                <a:latin typeface="Segoe Condensed" pitchFamily="34" charset="0"/>
              </a:rPr>
              <a:t>2009</a:t>
            </a:r>
            <a:r>
              <a:rPr lang="de-DE" sz="1800" dirty="0" smtClean="0">
                <a:solidFill>
                  <a:srgbClr val="669900"/>
                </a:solidFill>
                <a:latin typeface="Segoe Condensed" pitchFamily="34" charset="0"/>
              </a:rPr>
              <a:t> </a:t>
            </a:r>
            <a:r>
              <a:rPr lang="de-DE" sz="1800" b="0" dirty="0" smtClean="0">
                <a:solidFill>
                  <a:schemeClr val="tx1"/>
                </a:solidFill>
                <a:latin typeface="Segoe Condensed" pitchFamily="34" charset="0"/>
              </a:rPr>
              <a:t>ABEA</a:t>
            </a:r>
            <a:r>
              <a:rPr lang="de-DE" sz="1800" b="0" baseline="0" dirty="0" smtClean="0">
                <a:solidFill>
                  <a:schemeClr val="tx1"/>
                </a:solidFill>
                <a:latin typeface="Segoe Condensed" pitchFamily="34" charset="0"/>
              </a:rPr>
              <a:t> Conference</a:t>
            </a:r>
            <a:r>
              <a:rPr lang="de-DE" sz="1800" baseline="0" dirty="0" smtClean="0">
                <a:solidFill>
                  <a:schemeClr val="tx1"/>
                </a:solidFill>
                <a:latin typeface="Segoe Condensed" pitchFamily="34" charset="0"/>
              </a:rPr>
              <a:t> </a:t>
            </a:r>
            <a:endParaRPr lang="de-DE" sz="1800" dirty="0" smtClean="0">
              <a:latin typeface="Segoe Condensed" pitchFamily="34" charset="0"/>
            </a:endParaRPr>
          </a:p>
        </p:txBody>
      </p:sp>
    </p:spTree>
  </p:cSld>
  <p:clrMap bg1="lt1" tx1="dk1" bg2="lt2" tx2="dk2" accent1="accent1" accent2="accent2" accent3="accent3" accent4="accent4" accent5="accent5" accent6="accent6" hlink="hlink" folHlink="folHlink"/>
  <p:sldLayoutIdLst>
    <p:sldLayoutId id="2147483702" r:id="rId1"/>
    <p:sldLayoutId id="2147483704" r:id="rId2"/>
  </p:sldLayoutIdLst>
  <p:txStyles>
    <p:titleStyle>
      <a:lvl1pPr algn="l" defTabSz="914400" rtl="0" eaLnBrk="1" latinLnBrk="0" hangingPunct="1">
        <a:spcBef>
          <a:spcPct val="0"/>
        </a:spcBef>
        <a:buNone/>
        <a:defRPr sz="4400" kern="1200">
          <a:solidFill>
            <a:schemeClr val="tx1"/>
          </a:solidFill>
          <a:latin typeface="Segoe Condensed"/>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Segoe Condense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805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D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extBox 6"/>
          <p:cNvSpPr txBox="1"/>
          <p:nvPr userDrawn="1"/>
        </p:nvSpPr>
        <p:spPr>
          <a:xfrm>
            <a:off x="6763407" y="6251170"/>
            <a:ext cx="2380593" cy="523220"/>
          </a:xfrm>
          <a:prstGeom prst="rect">
            <a:avLst/>
          </a:prstGeom>
          <a:noFill/>
        </p:spPr>
        <p:txBody>
          <a:bodyPr wrap="square" rtlCol="0">
            <a:spAutoFit/>
          </a:bodyPr>
          <a:lstStyle/>
          <a:p>
            <a:r>
              <a:rPr lang="en-US" sz="1400" b="1" i="1" dirty="0" smtClean="0">
                <a:solidFill>
                  <a:srgbClr val="5EC90D"/>
                </a:solidFill>
                <a:latin typeface="Segoe Condensed"/>
              </a:rPr>
              <a:t>          Debora A. Collins</a:t>
            </a:r>
            <a:br>
              <a:rPr lang="en-US" sz="1400" b="1" i="1" dirty="0" smtClean="0">
                <a:solidFill>
                  <a:srgbClr val="5EC90D"/>
                </a:solidFill>
                <a:latin typeface="Segoe Condensed"/>
              </a:rPr>
            </a:br>
            <a:r>
              <a:rPr lang="en-US" sz="1400" b="1" i="1" dirty="0" smtClean="0">
                <a:solidFill>
                  <a:srgbClr val="5EC90D"/>
                </a:solidFill>
                <a:latin typeface="Segoe Condensed"/>
              </a:rPr>
              <a:t>dcollins@certiport.com</a:t>
            </a:r>
            <a:endParaRPr lang="en-US" sz="1400" b="1" i="1" dirty="0">
              <a:solidFill>
                <a:srgbClr val="5EC90D"/>
              </a:solidFill>
              <a:latin typeface="Segoe Condensed"/>
            </a:endParaRPr>
          </a:p>
        </p:txBody>
      </p:sp>
      <p:sp>
        <p:nvSpPr>
          <p:cNvPr id="8" name="TextBox 7"/>
          <p:cNvSpPr txBox="1"/>
          <p:nvPr userDrawn="1"/>
        </p:nvSpPr>
        <p:spPr>
          <a:xfrm>
            <a:off x="0" y="6279955"/>
            <a:ext cx="2726575" cy="369332"/>
          </a:xfrm>
          <a:prstGeom prst="rect">
            <a:avLst/>
          </a:prstGeom>
          <a:noFill/>
        </p:spPr>
        <p:txBody>
          <a:bodyPr wrap="square" rtlCol="0">
            <a:spAutoFit/>
          </a:bodyPr>
          <a:lstStyle/>
          <a:p>
            <a:pPr algn="r"/>
            <a:r>
              <a:rPr lang="de-DE" sz="1800" b="1" dirty="0" smtClean="0">
                <a:solidFill>
                  <a:srgbClr val="5EC90D"/>
                </a:solidFill>
                <a:latin typeface="Segoe Condensed" pitchFamily="34" charset="0"/>
              </a:rPr>
              <a:t>2009</a:t>
            </a:r>
            <a:r>
              <a:rPr lang="de-DE" sz="1800" dirty="0" smtClean="0">
                <a:solidFill>
                  <a:srgbClr val="669900"/>
                </a:solidFill>
                <a:latin typeface="Segoe Condensed" pitchFamily="34" charset="0"/>
              </a:rPr>
              <a:t> </a:t>
            </a:r>
            <a:r>
              <a:rPr lang="de-DE" sz="1800" b="0" dirty="0" smtClean="0">
                <a:solidFill>
                  <a:schemeClr val="tx1"/>
                </a:solidFill>
                <a:latin typeface="Segoe Condensed" pitchFamily="34" charset="0"/>
              </a:rPr>
              <a:t>ABEA</a:t>
            </a:r>
            <a:r>
              <a:rPr lang="de-DE" sz="1800" b="0" baseline="0" dirty="0" smtClean="0">
                <a:solidFill>
                  <a:schemeClr val="tx1"/>
                </a:solidFill>
                <a:latin typeface="Segoe Condensed" pitchFamily="34" charset="0"/>
              </a:rPr>
              <a:t> Conference</a:t>
            </a:r>
            <a:r>
              <a:rPr lang="de-DE" sz="1800" baseline="0" dirty="0" smtClean="0">
                <a:solidFill>
                  <a:schemeClr val="tx1"/>
                </a:solidFill>
                <a:latin typeface="Segoe Condensed" pitchFamily="34" charset="0"/>
              </a:rPr>
              <a:t> </a:t>
            </a:r>
            <a:endParaRPr lang="de-DE" sz="1800" dirty="0" smtClean="0">
              <a:latin typeface="Segoe Condensed" pitchFamily="34" charset="0"/>
            </a:endParaRPr>
          </a:p>
        </p:txBody>
      </p:sp>
      <p:pic>
        <p:nvPicPr>
          <p:cNvPr id="11" name="Picture 10" descr="ABEA2005LogoGreen.gif"/>
          <p:cNvPicPr>
            <a:picLocks noChangeAspect="1"/>
          </p:cNvPicPr>
          <p:nvPr userDrawn="1"/>
        </p:nvPicPr>
        <p:blipFill>
          <a:blip r:embed="rId6"/>
          <a:stretch>
            <a:fillRect/>
          </a:stretch>
        </p:blipFill>
        <p:spPr>
          <a:xfrm>
            <a:off x="8179723" y="0"/>
            <a:ext cx="764771" cy="873455"/>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35" r:id="rId3"/>
    <p:sldLayoutId id="2147483736" r:id="rId4"/>
  </p:sldLayoutIdLst>
  <p:txStyles>
    <p:titleStyle>
      <a:lvl1pPr algn="l" defTabSz="914400" rtl="0" eaLnBrk="1" latinLnBrk="0" hangingPunct="1">
        <a:spcBef>
          <a:spcPct val="0"/>
        </a:spcBef>
        <a:buNone/>
        <a:defRPr sz="4400" kern="1200">
          <a:solidFill>
            <a:schemeClr val="tx1"/>
          </a:solidFill>
          <a:latin typeface="Segoe Condense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Condense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Condense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Condense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Condense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Condense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987B4-724B-4D3F-8EBB-06413F3F7921}" type="datetimeFigureOut">
              <a:rPr lang="en-US" smtClean="0"/>
              <a:pPr/>
              <a:t>8/3/2009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B9EEC-0D74-433F-ADCA-17AF1CC341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oleObject2.bin"/><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hyperlink" Target="http://www.amazon.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4.gif"/><Relationship Id="rId7"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hyperlink" Target="mailto:MOAC@wiley.com" TargetMode="External"/><Relationship Id="rId9"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9.gif"/><Relationship Id="rId5" Type="http://schemas.openxmlformats.org/officeDocument/2006/relationships/hyperlink" Target="http://www.certiport.com/Portal/desktopdefault.aspx?page=common/pagelibrary/certiprep_home.html" TargetMode="External"/><Relationship Id="rId4" Type="http://schemas.openxmlformats.org/officeDocument/2006/relationships/hyperlink" Target="mailto:ccayaffa@certiport.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hyperlink" Target="mailto:ccayaffa@certiport.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ertiport.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certiport.com/"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learning/msbc"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 Id="rId9" Type="http://schemas.openxmlformats.org/officeDocument/2006/relationships/image" Target="../media/image13.gif"/></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4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www.certiport.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47.jpeg"/><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48.gif"/><Relationship Id="rId4" Type="http://schemas.openxmlformats.org/officeDocument/2006/relationships/hyperlink" Target="mailto:ccayaffa@certiport.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hyperlink" Target="mailto:ccayaffa@certiport.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certiport.com/"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adobe.com/education/instruction/ace/"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1.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3.gif"/><Relationship Id="rId5" Type="http://schemas.openxmlformats.org/officeDocument/2006/relationships/image" Target="../media/image4.gif"/><Relationship Id="rId4" Type="http://schemas.openxmlformats.org/officeDocument/2006/relationships/image" Target="../media/image14.gif"/></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4.png"/><Relationship Id="rId5" Type="http://schemas.openxmlformats.org/officeDocument/2006/relationships/oleObject" Target="../embeddings/oleObject5.bin"/><Relationship Id="rId4" Type="http://schemas.openxmlformats.org/officeDocument/2006/relationships/image" Target="../media/image14.gif"/></Relationships>
</file>

<file path=ppt/slides/_rels/slide5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6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6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66.xml.rels><?xml version="1.0" encoding="UTF-8" standalone="yes"?>
<Relationships xmlns="http://schemas.openxmlformats.org/package/2006/relationships"><Relationship Id="rId3" Type="http://schemas.openxmlformats.org/officeDocument/2006/relationships/hyperlink" Target="http://www.certiport.com/ic3"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gif"/></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2"/>
          <a:srcRect/>
          <a:stretch>
            <a:fillRect/>
          </a:stretch>
        </p:blipFill>
        <p:spPr bwMode="auto">
          <a:xfrm rot="5400000">
            <a:off x="1429789" y="931026"/>
            <a:ext cx="6284422" cy="4954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a:xfrm>
            <a:off x="457200" y="1726324"/>
            <a:ext cx="8229600" cy="4525963"/>
          </a:xfrm>
        </p:spPr>
        <p:txBody>
          <a:bodyPr>
            <a:normAutofit/>
          </a:bodyPr>
          <a:lstStyle/>
          <a:p>
            <a:pPr marL="274320" indent="-274320" eaLnBrk="1" fontAlgn="auto" hangingPunct="1">
              <a:spcAft>
                <a:spcPts val="0"/>
              </a:spcAft>
              <a:buClr>
                <a:schemeClr val="accent3"/>
              </a:buClr>
              <a:buFont typeface="Wingdings 2"/>
              <a:buNone/>
              <a:defRPr/>
            </a:pPr>
            <a:r>
              <a:rPr lang="en-US" sz="2800" dirty="0">
                <a:latin typeface="Segoe Condensed"/>
              </a:rPr>
              <a:t>Most common applications are:</a:t>
            </a:r>
          </a:p>
          <a:p>
            <a:pPr marL="290513" indent="-290513" eaLnBrk="1" fontAlgn="auto" hangingPunct="1">
              <a:lnSpc>
                <a:spcPct val="90000"/>
              </a:lnSpc>
              <a:spcBef>
                <a:spcPct val="50000"/>
              </a:spcBef>
              <a:spcAft>
                <a:spcPts val="0"/>
              </a:spcAft>
              <a:buClr>
                <a:schemeClr val="accent3"/>
              </a:buClr>
              <a:buBlip>
                <a:blip r:embed="rId3"/>
              </a:buBlip>
              <a:defRPr/>
            </a:pPr>
            <a:r>
              <a:rPr lang="en-US" sz="2600" dirty="0">
                <a:latin typeface="Segoe Condensed"/>
              </a:rPr>
              <a:t>Word</a:t>
            </a:r>
          </a:p>
          <a:p>
            <a:pPr marL="290513" indent="-290513" eaLnBrk="1" fontAlgn="auto" hangingPunct="1">
              <a:lnSpc>
                <a:spcPct val="90000"/>
              </a:lnSpc>
              <a:spcBef>
                <a:spcPct val="50000"/>
              </a:spcBef>
              <a:spcAft>
                <a:spcPts val="0"/>
              </a:spcAft>
              <a:buClr>
                <a:schemeClr val="accent3"/>
              </a:buClr>
              <a:buBlip>
                <a:blip r:embed="rId3"/>
              </a:buBlip>
              <a:defRPr/>
            </a:pPr>
            <a:r>
              <a:rPr lang="en-US" sz="2600" dirty="0">
                <a:latin typeface="Segoe Condensed"/>
              </a:rPr>
              <a:t>Outlook</a:t>
            </a:r>
          </a:p>
          <a:p>
            <a:pPr marL="290513" indent="-290513" eaLnBrk="1" fontAlgn="auto" hangingPunct="1">
              <a:lnSpc>
                <a:spcPct val="90000"/>
              </a:lnSpc>
              <a:spcBef>
                <a:spcPct val="50000"/>
              </a:spcBef>
              <a:spcAft>
                <a:spcPts val="0"/>
              </a:spcAft>
              <a:buClr>
                <a:schemeClr val="accent3"/>
              </a:buClr>
              <a:buBlip>
                <a:blip r:embed="rId3"/>
              </a:buBlip>
              <a:defRPr/>
            </a:pPr>
            <a:r>
              <a:rPr lang="en-US" sz="2600" dirty="0">
                <a:latin typeface="Segoe Condensed"/>
              </a:rPr>
              <a:t>Excel</a:t>
            </a:r>
          </a:p>
          <a:p>
            <a:pPr marL="290513" indent="-290513" eaLnBrk="1" fontAlgn="auto" hangingPunct="1">
              <a:lnSpc>
                <a:spcPct val="90000"/>
              </a:lnSpc>
              <a:spcBef>
                <a:spcPct val="50000"/>
              </a:spcBef>
              <a:spcAft>
                <a:spcPts val="0"/>
              </a:spcAft>
              <a:buClr>
                <a:schemeClr val="accent3"/>
              </a:buClr>
              <a:buBlip>
                <a:blip r:embed="rId3"/>
              </a:buBlip>
              <a:defRPr/>
            </a:pPr>
            <a:r>
              <a:rPr lang="en-US" sz="2600" dirty="0">
                <a:latin typeface="Segoe Condensed"/>
              </a:rPr>
              <a:t>PowerPoint</a:t>
            </a:r>
          </a:p>
          <a:p>
            <a:pPr marL="290513" indent="-290513" eaLnBrk="1" fontAlgn="auto" hangingPunct="1">
              <a:lnSpc>
                <a:spcPct val="90000"/>
              </a:lnSpc>
              <a:spcBef>
                <a:spcPct val="50000"/>
              </a:spcBef>
              <a:spcAft>
                <a:spcPts val="0"/>
              </a:spcAft>
              <a:buClr>
                <a:schemeClr val="accent3"/>
              </a:buClr>
              <a:buBlip>
                <a:blip r:embed="rId3"/>
              </a:buBlip>
              <a:defRPr/>
            </a:pPr>
            <a:r>
              <a:rPr lang="en-US" sz="2600" dirty="0">
                <a:latin typeface="Segoe Condensed"/>
              </a:rPr>
              <a:t>Access</a:t>
            </a:r>
          </a:p>
          <a:p>
            <a:pPr marL="640080" lvl="1" indent="-246888" eaLnBrk="1" fontAlgn="auto" hangingPunct="1">
              <a:spcAft>
                <a:spcPts val="0"/>
              </a:spcAft>
              <a:buBlip>
                <a:blip r:embed="rId3"/>
              </a:buBlip>
              <a:defRPr/>
            </a:pPr>
            <a:endParaRPr lang="en-US" sz="2600" i="1" dirty="0"/>
          </a:p>
        </p:txBody>
      </p:sp>
      <p:pic>
        <p:nvPicPr>
          <p:cNvPr id="19460" name="Picture 4" descr="MSOffice Employees"/>
          <p:cNvPicPr>
            <a:picLocks noChangeAspect="1" noChangeArrowheads="1"/>
          </p:cNvPicPr>
          <p:nvPr/>
        </p:nvPicPr>
        <p:blipFill>
          <a:blip r:embed="rId4"/>
          <a:srcRect/>
          <a:stretch>
            <a:fillRect/>
          </a:stretch>
        </p:blipFill>
        <p:spPr bwMode="auto">
          <a:xfrm>
            <a:off x="5199992" y="2462050"/>
            <a:ext cx="2825750" cy="1754188"/>
          </a:xfrm>
          <a:prstGeom prst="rect">
            <a:avLst/>
          </a:prstGeom>
          <a:noFill/>
          <a:ln w="9525">
            <a:noFill/>
            <a:miter lim="800000"/>
            <a:headEnd/>
            <a:tailEnd/>
          </a:ln>
        </p:spPr>
      </p:pic>
      <p:sp>
        <p:nvSpPr>
          <p:cNvPr id="7" name="Title 1"/>
          <p:cNvSpPr txBox="1">
            <a:spLocks/>
          </p:cNvSpPr>
          <p:nvPr/>
        </p:nvSpPr>
        <p:spPr bwMode="auto">
          <a:xfrm>
            <a:off x="381000" y="830317"/>
            <a:ext cx="8763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kern="0" dirty="0">
                <a:latin typeface="Segoe Condensed"/>
                <a:ea typeface="+mj-ea"/>
                <a:cs typeface="+mj-cs"/>
              </a:rPr>
              <a:t>“Tools” of the Information Worker</a:t>
            </a:r>
            <a:endParaRPr kumimoji="0" lang="en-US" sz="4400" b="0" u="none" strike="noStrike" kern="0" cap="none" spc="0" normalizeH="0" baseline="0" noProof="0" dirty="0">
              <a:ln>
                <a:noFill/>
              </a:ln>
              <a:solidFill>
                <a:schemeClr val="tx1"/>
              </a:solidFill>
              <a:effectLst/>
              <a:uLnTx/>
              <a:uFillTx/>
              <a:latin typeface="Segoe Condensed"/>
              <a:ea typeface="+mj-ea"/>
              <a:cs typeface="+mj-cs"/>
            </a:endParaRPr>
          </a:p>
        </p:txBody>
      </p:sp>
      <p:pic>
        <p:nvPicPr>
          <p:cNvPr id="9" name="Picture 8" descr="MSOffice.png"/>
          <p:cNvPicPr>
            <a:picLocks noChangeAspect="1"/>
          </p:cNvPicPr>
          <p:nvPr/>
        </p:nvPicPr>
        <p:blipFill>
          <a:blip r:embed="rId5"/>
          <a:stretch>
            <a:fillRect/>
          </a:stretch>
        </p:blipFill>
        <p:spPr>
          <a:xfrm>
            <a:off x="3796865" y="3347544"/>
            <a:ext cx="1857375" cy="2066925"/>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a:t> </a:t>
            </a:r>
          </a:p>
        </p:txBody>
      </p:sp>
      <p:sp>
        <p:nvSpPr>
          <p:cNvPr id="82947" name="Rectangle 3"/>
          <p:cNvSpPr>
            <a:spLocks noGrp="1" noChangeArrowheads="1"/>
          </p:cNvSpPr>
          <p:nvPr>
            <p:ph idx="1"/>
          </p:nvPr>
        </p:nvSpPr>
        <p:spPr/>
        <p:txBody>
          <a:bodyPr>
            <a:normAutofit lnSpcReduction="10000"/>
          </a:bodyPr>
          <a:lstStyle/>
          <a:p>
            <a:pPr marL="274320" lvl="1" indent="-274320" eaLnBrk="1" fontAlgn="auto" hangingPunct="1">
              <a:lnSpc>
                <a:spcPct val="90000"/>
              </a:lnSpc>
              <a:spcAft>
                <a:spcPts val="0"/>
              </a:spcAft>
              <a:buClr>
                <a:schemeClr val="accent3"/>
              </a:buClr>
              <a:buSzPct val="100000"/>
              <a:buNone/>
              <a:defRPr/>
            </a:pPr>
            <a:r>
              <a:rPr lang="en-US" sz="2400" b="1" dirty="0">
                <a:latin typeface="Segoe Condensed"/>
              </a:rPr>
              <a:t>Microsoft Certified Application Specialist (MCAS)</a:t>
            </a:r>
          </a:p>
          <a:p>
            <a:pPr marL="274320" lvl="1" indent="-274320" eaLnBrk="1" fontAlgn="auto" hangingPunct="1">
              <a:lnSpc>
                <a:spcPct val="90000"/>
              </a:lnSpc>
              <a:spcAft>
                <a:spcPts val="0"/>
              </a:spcAft>
              <a:buClr>
                <a:schemeClr val="accent3"/>
              </a:buClr>
              <a:buSzPct val="100000"/>
              <a:buNone/>
              <a:defRPr/>
            </a:pPr>
            <a:r>
              <a:rPr lang="en-US" sz="2400" dirty="0">
                <a:latin typeface="Segoe Condensed"/>
              </a:rPr>
              <a:t>    Word, Excel, PowerPoint, Outlook, Access or Vista</a:t>
            </a:r>
          </a:p>
          <a:p>
            <a:pPr marL="274320" lvl="1" indent="-274320" eaLnBrk="1" fontAlgn="auto" hangingPunct="1">
              <a:lnSpc>
                <a:spcPct val="90000"/>
              </a:lnSpc>
              <a:spcAft>
                <a:spcPts val="0"/>
              </a:spcAft>
              <a:buClr>
                <a:schemeClr val="accent3"/>
              </a:buClr>
              <a:buSzPct val="100000"/>
              <a:buNone/>
              <a:defRPr/>
            </a:pPr>
            <a:r>
              <a:rPr lang="en-US" sz="2400" dirty="0">
                <a:solidFill>
                  <a:srgbClr val="009900"/>
                </a:solidFill>
                <a:latin typeface="Segoe Condensed"/>
              </a:rPr>
              <a:t>     </a:t>
            </a:r>
            <a:r>
              <a:rPr lang="en-US" sz="2400" dirty="0">
                <a:solidFill>
                  <a:srgbClr val="5F9A32"/>
                </a:solidFill>
                <a:latin typeface="Segoe Condensed"/>
              </a:rPr>
              <a:t>Microsoft Office 2007</a:t>
            </a:r>
            <a:r>
              <a:rPr lang="en-US" sz="2400" dirty="0">
                <a:latin typeface="Segoe Condensed"/>
              </a:rPr>
              <a:t/>
            </a:r>
            <a:br>
              <a:rPr lang="en-US" sz="2400" dirty="0">
                <a:latin typeface="Segoe Condensed"/>
              </a:rPr>
            </a:br>
            <a:endParaRPr lang="en-US" sz="2400" b="1" dirty="0">
              <a:latin typeface="Segoe Condensed"/>
            </a:endParaRPr>
          </a:p>
          <a:p>
            <a:pPr marL="274320" lvl="1" indent="-274320" eaLnBrk="1" fontAlgn="auto" hangingPunct="1">
              <a:lnSpc>
                <a:spcPct val="90000"/>
              </a:lnSpc>
              <a:spcAft>
                <a:spcPts val="0"/>
              </a:spcAft>
              <a:buClr>
                <a:schemeClr val="accent3"/>
              </a:buClr>
              <a:buSzPct val="100000"/>
              <a:buNone/>
              <a:defRPr/>
            </a:pPr>
            <a:r>
              <a:rPr lang="en-US" sz="2400" b="1" dirty="0">
                <a:latin typeface="Segoe Condensed"/>
              </a:rPr>
              <a:t>Microsoft Office Specialist (MOS) </a:t>
            </a:r>
          </a:p>
          <a:p>
            <a:pPr marL="274320" lvl="1" indent="-274320" eaLnBrk="1" fontAlgn="auto" hangingPunct="1">
              <a:lnSpc>
                <a:spcPct val="90000"/>
              </a:lnSpc>
              <a:spcAft>
                <a:spcPts val="0"/>
              </a:spcAft>
              <a:buClr>
                <a:schemeClr val="accent3"/>
              </a:buClr>
              <a:buSzPct val="100000"/>
              <a:buNone/>
              <a:defRPr/>
            </a:pPr>
            <a:r>
              <a:rPr lang="en-US" sz="2400" dirty="0">
                <a:latin typeface="Segoe Condensed"/>
              </a:rPr>
              <a:t>     Word, Excel, PowerPoint, Outlook, Access</a:t>
            </a:r>
          </a:p>
          <a:p>
            <a:pPr marL="274320" lvl="1" indent="-274320" eaLnBrk="1" fontAlgn="auto" hangingPunct="1">
              <a:lnSpc>
                <a:spcPct val="90000"/>
              </a:lnSpc>
              <a:spcAft>
                <a:spcPts val="0"/>
              </a:spcAft>
              <a:buClr>
                <a:schemeClr val="accent3"/>
              </a:buClr>
              <a:buSzPct val="100000"/>
              <a:buNone/>
              <a:defRPr/>
            </a:pPr>
            <a:r>
              <a:rPr lang="en-US" sz="2400" dirty="0">
                <a:latin typeface="Segoe Condensed"/>
              </a:rPr>
              <a:t>     </a:t>
            </a:r>
            <a:r>
              <a:rPr lang="en-US" sz="2400" dirty="0">
                <a:solidFill>
                  <a:srgbClr val="63A234"/>
                </a:solidFill>
                <a:latin typeface="Segoe Condensed"/>
              </a:rPr>
              <a:t>Microsoft Office 2003  </a:t>
            </a:r>
            <a:r>
              <a:rPr lang="en-US" sz="2400" dirty="0">
                <a:latin typeface="Segoe Condensed"/>
              </a:rPr>
              <a:t/>
            </a:r>
            <a:br>
              <a:rPr lang="en-US" sz="2400" dirty="0">
                <a:latin typeface="Segoe Condensed"/>
              </a:rPr>
            </a:br>
            <a:endParaRPr lang="en-US" sz="2400" b="1" dirty="0">
              <a:latin typeface="Segoe Condensed"/>
            </a:endParaRPr>
          </a:p>
          <a:p>
            <a:pPr marL="274320" lvl="1" indent="-274320" eaLnBrk="1" fontAlgn="auto" hangingPunct="1">
              <a:lnSpc>
                <a:spcPct val="90000"/>
              </a:lnSpc>
              <a:spcAft>
                <a:spcPts val="0"/>
              </a:spcAft>
              <a:buClr>
                <a:schemeClr val="accent3"/>
              </a:buClr>
              <a:buSzPct val="100000"/>
              <a:buNone/>
              <a:defRPr/>
            </a:pPr>
            <a:r>
              <a:rPr lang="en-US" sz="2400" b="1" dirty="0">
                <a:latin typeface="Segoe Condensed"/>
              </a:rPr>
              <a:t>“Ideal” Candidates for Certification </a:t>
            </a:r>
            <a:endParaRPr lang="en-US" dirty="0">
              <a:latin typeface="Segoe Condensed"/>
            </a:endParaRPr>
          </a:p>
          <a:p>
            <a:pPr lvl="2" eaLnBrk="1" hangingPunct="1">
              <a:lnSpc>
                <a:spcPct val="90000"/>
              </a:lnSpc>
              <a:buBlip>
                <a:blip r:embed="rId4"/>
              </a:buBlip>
            </a:pPr>
            <a:r>
              <a:rPr lang="en-US" dirty="0">
                <a:latin typeface="Segoe Condensed"/>
              </a:rPr>
              <a:t> College/University Students</a:t>
            </a:r>
          </a:p>
          <a:p>
            <a:pPr lvl="2" eaLnBrk="1" hangingPunct="1">
              <a:lnSpc>
                <a:spcPct val="90000"/>
              </a:lnSpc>
              <a:buBlip>
                <a:blip r:embed="rId4"/>
              </a:buBlip>
            </a:pPr>
            <a:r>
              <a:rPr lang="en-US" dirty="0">
                <a:latin typeface="Segoe Condensed"/>
              </a:rPr>
              <a:t> Information Workers</a:t>
            </a:r>
          </a:p>
          <a:p>
            <a:pPr lvl="2" eaLnBrk="1" hangingPunct="1">
              <a:lnSpc>
                <a:spcPct val="90000"/>
              </a:lnSpc>
              <a:buBlip>
                <a:blip r:embed="rId4"/>
              </a:buBlip>
            </a:pPr>
            <a:r>
              <a:rPr lang="en-US" dirty="0">
                <a:latin typeface="Segoe Condensed"/>
              </a:rPr>
              <a:t> Business Application Trainers</a:t>
            </a:r>
          </a:p>
        </p:txBody>
      </p:sp>
      <p:sp>
        <p:nvSpPr>
          <p:cNvPr id="82948" name="Rectangle 4"/>
          <p:cNvSpPr>
            <a:spLocks noChangeArrowheads="1"/>
          </p:cNvSpPr>
          <p:nvPr/>
        </p:nvSpPr>
        <p:spPr bwMode="auto">
          <a:xfrm>
            <a:off x="0" y="670035"/>
            <a:ext cx="9144000" cy="685800"/>
          </a:xfrm>
          <a:prstGeom prst="rect">
            <a:avLst/>
          </a:prstGeom>
          <a:noFill/>
          <a:ln w="9525">
            <a:noFill/>
            <a:miter lim="800000"/>
            <a:headEnd/>
            <a:tailEnd/>
          </a:ln>
        </p:spPr>
        <p:txBody>
          <a:bodyPr anchor="ctr"/>
          <a:lstStyle/>
          <a:p>
            <a:r>
              <a:rPr lang="en-US" sz="4400" i="1" dirty="0"/>
              <a:t> </a:t>
            </a:r>
            <a:r>
              <a:rPr lang="en-US" sz="4400" dirty="0">
                <a:latin typeface="Segoe Condensed"/>
              </a:rPr>
              <a:t>The MCAS and MOS Programs</a:t>
            </a:r>
          </a:p>
        </p:txBody>
      </p:sp>
      <p:graphicFrame>
        <p:nvGraphicFramePr>
          <p:cNvPr id="12" name="Object 7"/>
          <p:cNvGraphicFramePr>
            <a:graphicFrameLocks noChangeAspect="1"/>
          </p:cNvGraphicFramePr>
          <p:nvPr/>
        </p:nvGraphicFramePr>
        <p:xfrm>
          <a:off x="6356134" y="4114801"/>
          <a:ext cx="1676400" cy="1070203"/>
        </p:xfrm>
        <a:graphic>
          <a:graphicData uri="http://schemas.openxmlformats.org/presentationml/2006/ole">
            <p:oleObj spid="_x0000_s178178" name="Photo Editor Photo" r:id="rId5" imgW="3657143" imgH="2333333" progId="">
              <p:embed/>
            </p:oleObj>
          </a:graphicData>
        </a:graphic>
      </p:graphicFrame>
      <p:grpSp>
        <p:nvGrpSpPr>
          <p:cNvPr id="2" name="Group 8"/>
          <p:cNvGrpSpPr/>
          <p:nvPr/>
        </p:nvGrpSpPr>
        <p:grpSpPr>
          <a:xfrm>
            <a:off x="7362499" y="2753712"/>
            <a:ext cx="1482969" cy="1294057"/>
            <a:chOff x="3657600" y="3552825"/>
            <a:chExt cx="1600200" cy="1143000"/>
          </a:xfrm>
          <a:effectLst>
            <a:outerShdw blurRad="190500" dist="50800" dir="5400000" algn="ctr" rotWithShape="0">
              <a:srgbClr val="000000">
                <a:alpha val="43137"/>
              </a:srgbClr>
            </a:outerShdw>
          </a:effectLst>
          <a:scene3d>
            <a:camera prst="orthographicFront"/>
            <a:lightRig rig="twoPt" dir="t"/>
          </a:scene3d>
        </p:grpSpPr>
        <p:sp>
          <p:nvSpPr>
            <p:cNvPr id="14" name="AutoShape 7"/>
            <p:cNvSpPr>
              <a:spLocks noChangeArrowheads="1"/>
            </p:cNvSpPr>
            <p:nvPr/>
          </p:nvSpPr>
          <p:spPr bwMode="auto">
            <a:xfrm>
              <a:off x="3657600" y="3552825"/>
              <a:ext cx="1600200" cy="1143000"/>
            </a:xfrm>
            <a:prstGeom prst="roundRect">
              <a:avLst>
                <a:gd name="adj" fmla="val 16667"/>
              </a:avLst>
            </a:prstGeom>
            <a:solidFill>
              <a:srgbClr val="FFFFFF"/>
            </a:solidFill>
            <a:ln w="9525">
              <a:noFill/>
              <a:round/>
              <a:headEnd/>
              <a:tailEnd/>
            </a:ln>
            <a:effectLst>
              <a:outerShdw dist="35921" dir="2700000" algn="ctr" rotWithShape="0">
                <a:srgbClr val="808080">
                  <a:alpha val="32001"/>
                </a:srgbClr>
              </a:outerShdw>
            </a:effectLst>
            <a:sp3d prstMaterial="metal"/>
          </p:spPr>
          <p:txBody>
            <a:bodyPr wrap="none" anchor="ctr"/>
            <a:lstStyle/>
            <a:p>
              <a:pPr fontAlgn="auto">
                <a:spcBef>
                  <a:spcPts val="0"/>
                </a:spcBef>
                <a:spcAft>
                  <a:spcPts val="0"/>
                </a:spcAft>
                <a:defRPr/>
              </a:pPr>
              <a:endParaRPr lang="en-US" kern="0">
                <a:solidFill>
                  <a:sysClr val="windowText" lastClr="000000"/>
                </a:solidFill>
                <a:latin typeface="Arial" charset="0"/>
                <a:ea typeface="ＭＳ Ｐゴシック" pitchFamily="-80" charset="-128"/>
              </a:endParaRPr>
            </a:p>
          </p:txBody>
        </p:sp>
        <p:pic>
          <p:nvPicPr>
            <p:cNvPr id="15" name="Picture 16" descr="Level2"/>
            <p:cNvPicPr>
              <a:picLocks noChangeAspect="1" noChangeArrowheads="1"/>
            </p:cNvPicPr>
            <p:nvPr/>
          </p:nvPicPr>
          <p:blipFill>
            <a:blip r:embed="rId6">
              <a:lum bright="-3000" contrast="33000"/>
            </a:blip>
            <a:srcRect/>
            <a:stretch>
              <a:fillRect/>
            </a:stretch>
          </p:blipFill>
          <p:spPr bwMode="auto">
            <a:xfrm>
              <a:off x="3886200" y="3733800"/>
              <a:ext cx="1143000" cy="822325"/>
            </a:xfrm>
            <a:prstGeom prst="rect">
              <a:avLst/>
            </a:prstGeom>
            <a:noFill/>
            <a:ln w="9525">
              <a:noFill/>
              <a:miter lim="800000"/>
              <a:headEnd/>
              <a:tailEnd/>
            </a:ln>
            <a:sp3d prstMaterial="metal"/>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Grp="1" noChangeArrowheads="1"/>
          </p:cNvSpPr>
          <p:nvPr>
            <p:ph type="title"/>
          </p:nvPr>
        </p:nvSpPr>
        <p:spPr/>
        <p:txBody>
          <a:bodyPr anchor="t">
            <a:noAutofit/>
          </a:bodyPr>
          <a:lstStyle/>
          <a:p>
            <a:pPr eaLnBrk="1" fontAlgn="auto" hangingPunct="1">
              <a:spcAft>
                <a:spcPts val="0"/>
              </a:spcAft>
              <a:defRPr/>
            </a:pPr>
            <a:r>
              <a:rPr lang="en-US" dirty="0"/>
              <a:t>MCAS Word Objectives</a:t>
            </a:r>
          </a:p>
        </p:txBody>
      </p:sp>
      <p:sp>
        <p:nvSpPr>
          <p:cNvPr id="27651" name="Rectangle 8"/>
          <p:cNvSpPr>
            <a:spLocks noGrp="1" noChangeArrowheads="1"/>
          </p:cNvSpPr>
          <p:nvPr>
            <p:ph idx="1"/>
          </p:nvPr>
        </p:nvSpPr>
        <p:spPr>
          <a:xfrm>
            <a:off x="473826" y="1284317"/>
            <a:ext cx="8229600" cy="4525963"/>
          </a:xfrm>
        </p:spPr>
        <p:txBody>
          <a:bodyPr>
            <a:normAutofit/>
          </a:bodyPr>
          <a:lstStyle/>
          <a:p>
            <a:pPr marL="284163" indent="-284163" eaLnBrk="1" fontAlgn="auto" hangingPunct="1">
              <a:spcAft>
                <a:spcPts val="0"/>
              </a:spcAft>
              <a:buClr>
                <a:schemeClr val="accent3"/>
              </a:buClr>
              <a:buFontTx/>
              <a:buNone/>
              <a:defRPr/>
            </a:pPr>
            <a:r>
              <a:rPr lang="en-US" sz="1800" b="1" i="1" dirty="0"/>
              <a:t>Create &amp; Customize Documents</a:t>
            </a:r>
            <a:endParaRPr lang="en-US" sz="1800" i="1" dirty="0"/>
          </a:p>
          <a:p>
            <a:pPr marL="274320" indent="-274320" eaLnBrk="1" fontAlgn="auto" hangingPunct="1">
              <a:lnSpc>
                <a:spcPct val="110000"/>
              </a:lnSpc>
              <a:spcAft>
                <a:spcPts val="0"/>
              </a:spcAft>
              <a:buClr>
                <a:schemeClr val="accent3"/>
              </a:buClr>
              <a:buSzPct val="100000"/>
              <a:buBlip>
                <a:blip r:embed="rId3"/>
              </a:buBlip>
              <a:defRPr/>
            </a:pPr>
            <a:r>
              <a:rPr lang="en-US" sz="1600" dirty="0"/>
              <a:t>Create, format &amp; layout documents</a:t>
            </a:r>
          </a:p>
          <a:p>
            <a:pPr marL="274320" indent="-274320" eaLnBrk="1" fontAlgn="auto" hangingPunct="1">
              <a:lnSpc>
                <a:spcPct val="110000"/>
              </a:lnSpc>
              <a:spcAft>
                <a:spcPts val="0"/>
              </a:spcAft>
              <a:buClr>
                <a:schemeClr val="accent3"/>
              </a:buClr>
              <a:buSzPct val="100000"/>
              <a:buBlip>
                <a:blip r:embed="rId3"/>
              </a:buBlip>
              <a:defRPr/>
            </a:pPr>
            <a:r>
              <a:rPr lang="en-US" sz="1600" dirty="0"/>
              <a:t>Make content easier to find</a:t>
            </a:r>
          </a:p>
          <a:p>
            <a:pPr marL="274320" indent="-274320" eaLnBrk="1" fontAlgn="auto" hangingPunct="1">
              <a:lnSpc>
                <a:spcPct val="110000"/>
              </a:lnSpc>
              <a:spcAft>
                <a:spcPts val="0"/>
              </a:spcAft>
              <a:buClr>
                <a:schemeClr val="accent3"/>
              </a:buClr>
              <a:buSzPct val="100000"/>
              <a:buBlip>
                <a:blip r:embed="rId3"/>
              </a:buBlip>
              <a:defRPr/>
            </a:pPr>
            <a:r>
              <a:rPr lang="en-US" sz="1600" dirty="0"/>
              <a:t>Personalize Office Word 2007</a:t>
            </a:r>
          </a:p>
          <a:p>
            <a:pPr marL="284163" indent="-284163" eaLnBrk="1" fontAlgn="auto" hangingPunct="1">
              <a:spcAft>
                <a:spcPts val="0"/>
              </a:spcAft>
              <a:buClr>
                <a:schemeClr val="accent3"/>
              </a:buClr>
              <a:buNone/>
              <a:defRPr/>
            </a:pPr>
            <a:r>
              <a:rPr lang="en-US" sz="1800" b="1" i="1" dirty="0"/>
              <a:t>Format Content</a:t>
            </a:r>
            <a:endParaRPr lang="en-US" sz="1800" i="1" dirty="0"/>
          </a:p>
          <a:p>
            <a:pPr marL="274320" indent="-274320" eaLnBrk="1" fontAlgn="auto" hangingPunct="1">
              <a:lnSpc>
                <a:spcPct val="110000"/>
              </a:lnSpc>
              <a:spcAft>
                <a:spcPts val="0"/>
              </a:spcAft>
              <a:buClr>
                <a:schemeClr val="accent3"/>
              </a:buClr>
              <a:buSzPct val="100000"/>
              <a:buBlip>
                <a:blip r:embed="rId3"/>
              </a:buBlip>
              <a:defRPr/>
            </a:pPr>
            <a:r>
              <a:rPr lang="en-US" sz="1600" dirty="0"/>
              <a:t>Format text &amp; paragraphs</a:t>
            </a:r>
          </a:p>
          <a:p>
            <a:pPr marL="274320" indent="-274320" eaLnBrk="1" fontAlgn="auto" hangingPunct="1">
              <a:lnSpc>
                <a:spcPct val="110000"/>
              </a:lnSpc>
              <a:spcAft>
                <a:spcPts val="0"/>
              </a:spcAft>
              <a:buClr>
                <a:schemeClr val="accent3"/>
              </a:buClr>
              <a:buSzPct val="100000"/>
              <a:buBlip>
                <a:blip r:embed="rId3"/>
              </a:buBlip>
              <a:defRPr/>
            </a:pPr>
            <a:r>
              <a:rPr lang="en-US" sz="1600" dirty="0"/>
              <a:t>Manipulate text</a:t>
            </a:r>
          </a:p>
          <a:p>
            <a:pPr marL="274320" indent="-274320" eaLnBrk="1" fontAlgn="auto" hangingPunct="1">
              <a:lnSpc>
                <a:spcPct val="110000"/>
              </a:lnSpc>
              <a:spcAft>
                <a:spcPts val="0"/>
              </a:spcAft>
              <a:buClr>
                <a:schemeClr val="accent3"/>
              </a:buClr>
              <a:buSzPct val="100000"/>
              <a:buBlip>
                <a:blip r:embed="rId3"/>
              </a:buBlip>
              <a:defRPr/>
            </a:pPr>
            <a:r>
              <a:rPr lang="en-US" sz="1600" dirty="0"/>
              <a:t>Control Pagination</a:t>
            </a:r>
          </a:p>
          <a:p>
            <a:pPr marL="284163" indent="-284163" eaLnBrk="1" fontAlgn="auto" hangingPunct="1">
              <a:spcAft>
                <a:spcPts val="0"/>
              </a:spcAft>
              <a:buClr>
                <a:schemeClr val="accent3"/>
              </a:buClr>
              <a:buNone/>
              <a:defRPr/>
            </a:pPr>
            <a:r>
              <a:rPr lang="en-US" sz="1800" b="1" i="1" dirty="0"/>
              <a:t>Organize Content</a:t>
            </a:r>
            <a:endParaRPr lang="en-US" sz="1800" i="1" dirty="0"/>
          </a:p>
          <a:p>
            <a:pPr marL="274320" indent="-274320" eaLnBrk="1" fontAlgn="auto" hangingPunct="1">
              <a:lnSpc>
                <a:spcPct val="110000"/>
              </a:lnSpc>
              <a:spcAft>
                <a:spcPts val="0"/>
              </a:spcAft>
              <a:buClr>
                <a:schemeClr val="accent3"/>
              </a:buClr>
              <a:buSzPct val="100000"/>
              <a:buBlip>
                <a:blip r:embed="rId3"/>
              </a:buBlip>
              <a:defRPr/>
            </a:pPr>
            <a:r>
              <a:rPr lang="en-US" sz="1600" dirty="0"/>
              <a:t>Structure content with Quick Parts</a:t>
            </a:r>
          </a:p>
          <a:p>
            <a:pPr marL="274320" indent="-274320" eaLnBrk="1" fontAlgn="auto" hangingPunct="1">
              <a:lnSpc>
                <a:spcPct val="110000"/>
              </a:lnSpc>
              <a:spcAft>
                <a:spcPts val="0"/>
              </a:spcAft>
              <a:buClr>
                <a:schemeClr val="accent3"/>
              </a:buClr>
              <a:buSzPct val="100000"/>
              <a:buBlip>
                <a:blip r:embed="rId3"/>
              </a:buBlip>
              <a:defRPr/>
            </a:pPr>
            <a:r>
              <a:rPr lang="en-US" sz="1600" dirty="0"/>
              <a:t>Use &amp; modify tables &amp; lists</a:t>
            </a:r>
          </a:p>
          <a:p>
            <a:pPr marL="274320" indent="-274320" eaLnBrk="1" fontAlgn="auto" hangingPunct="1">
              <a:lnSpc>
                <a:spcPct val="110000"/>
              </a:lnSpc>
              <a:spcAft>
                <a:spcPts val="0"/>
              </a:spcAft>
              <a:buClr>
                <a:schemeClr val="accent3"/>
              </a:buClr>
              <a:buSzPct val="100000"/>
              <a:buBlip>
                <a:blip r:embed="rId3"/>
              </a:buBlip>
              <a:defRPr/>
            </a:pPr>
            <a:r>
              <a:rPr lang="en-US" sz="1600" dirty="0"/>
              <a:t>Insert references &amp; captions</a:t>
            </a:r>
          </a:p>
          <a:p>
            <a:pPr marL="274320" indent="-274320" eaLnBrk="1" fontAlgn="auto" hangingPunct="1">
              <a:lnSpc>
                <a:spcPct val="110000"/>
              </a:lnSpc>
              <a:spcAft>
                <a:spcPts val="0"/>
              </a:spcAft>
              <a:buClr>
                <a:schemeClr val="accent3"/>
              </a:buClr>
              <a:buSzPct val="100000"/>
              <a:buBlip>
                <a:blip r:embed="rId3"/>
              </a:buBlip>
              <a:defRPr/>
            </a:pPr>
            <a:r>
              <a:rPr lang="en-US" sz="1600" dirty="0"/>
              <a:t>Merge documents &amp; data sources</a:t>
            </a:r>
          </a:p>
        </p:txBody>
      </p:sp>
      <p:sp>
        <p:nvSpPr>
          <p:cNvPr id="4" name="Content Placeholder 3"/>
          <p:cNvSpPr>
            <a:spLocks noGrp="1"/>
          </p:cNvSpPr>
          <p:nvPr>
            <p:ph sz="half" idx="4294967295"/>
          </p:nvPr>
        </p:nvSpPr>
        <p:spPr>
          <a:xfrm>
            <a:off x="4800600" y="1318952"/>
            <a:ext cx="4343400" cy="4572000"/>
          </a:xfrm>
          <a:prstGeom prst="rect">
            <a:avLst/>
          </a:prstGeom>
        </p:spPr>
        <p:txBody>
          <a:bodyPr>
            <a:noAutofit/>
          </a:bodyPr>
          <a:lstStyle/>
          <a:p>
            <a:pPr marL="284163" indent="-284163" eaLnBrk="1" fontAlgn="auto" hangingPunct="1">
              <a:spcAft>
                <a:spcPts val="0"/>
              </a:spcAft>
              <a:buClr>
                <a:schemeClr val="accent3"/>
              </a:buClr>
              <a:buNone/>
              <a:defRPr/>
            </a:pPr>
            <a:r>
              <a:rPr lang="en-US" sz="1800" b="1" i="1" dirty="0"/>
              <a:t>Work with Virtual Content</a:t>
            </a:r>
            <a:endParaRPr lang="en-US" sz="1800" i="1" dirty="0"/>
          </a:p>
          <a:p>
            <a:pPr marL="274320" indent="-274320" eaLnBrk="1" fontAlgn="auto" hangingPunct="1">
              <a:spcAft>
                <a:spcPts val="0"/>
              </a:spcAft>
              <a:buClr>
                <a:schemeClr val="accent3"/>
              </a:buClr>
              <a:buSzPct val="100000"/>
              <a:buBlip>
                <a:blip r:embed="rId3"/>
              </a:buBlip>
              <a:defRPr/>
            </a:pPr>
            <a:r>
              <a:rPr lang="en-US" sz="1600" dirty="0"/>
              <a:t>Insert &amp; format illustrations</a:t>
            </a:r>
          </a:p>
          <a:p>
            <a:pPr marL="274320" indent="-274320" eaLnBrk="1" fontAlgn="auto" hangingPunct="1">
              <a:spcAft>
                <a:spcPts val="0"/>
              </a:spcAft>
              <a:buClr>
                <a:schemeClr val="accent3"/>
              </a:buClr>
              <a:buSzPct val="100000"/>
              <a:buBlip>
                <a:blip r:embed="rId3"/>
              </a:buBlip>
              <a:defRPr/>
            </a:pPr>
            <a:r>
              <a:rPr lang="en-US" sz="1600" dirty="0"/>
              <a:t>Format text graphically</a:t>
            </a:r>
          </a:p>
          <a:p>
            <a:pPr marL="274320" indent="-274320" eaLnBrk="1" fontAlgn="auto" hangingPunct="1">
              <a:spcAft>
                <a:spcPts val="0"/>
              </a:spcAft>
              <a:buClr>
                <a:schemeClr val="accent3"/>
              </a:buClr>
              <a:buSzPct val="100000"/>
              <a:buBlip>
                <a:blip r:embed="rId3"/>
              </a:buBlip>
              <a:defRPr/>
            </a:pPr>
            <a:r>
              <a:rPr lang="en-US" sz="1600" dirty="0"/>
              <a:t>Insert &amp; modify text boxes</a:t>
            </a:r>
          </a:p>
          <a:p>
            <a:pPr marL="284163" indent="-284163" eaLnBrk="1" fontAlgn="auto" hangingPunct="1">
              <a:spcAft>
                <a:spcPts val="0"/>
              </a:spcAft>
              <a:buClr>
                <a:schemeClr val="accent3"/>
              </a:buClr>
              <a:buNone/>
              <a:defRPr/>
            </a:pPr>
            <a:r>
              <a:rPr lang="en-US" sz="1800" b="1" i="1" dirty="0"/>
              <a:t>Review Documents</a:t>
            </a:r>
            <a:endParaRPr lang="en-US" sz="1800" i="1" dirty="0"/>
          </a:p>
          <a:p>
            <a:pPr marL="274320" indent="-274320" eaLnBrk="1" fontAlgn="auto" hangingPunct="1">
              <a:spcAft>
                <a:spcPts val="0"/>
              </a:spcAft>
              <a:buClr>
                <a:schemeClr val="accent3"/>
              </a:buClr>
              <a:buSzPct val="100000"/>
              <a:buBlip>
                <a:blip r:embed="rId3"/>
              </a:buBlip>
              <a:defRPr/>
            </a:pPr>
            <a:r>
              <a:rPr lang="en-US" sz="1600" dirty="0"/>
              <a:t>Navigate documents</a:t>
            </a:r>
          </a:p>
          <a:p>
            <a:pPr marL="274320" indent="-274320" eaLnBrk="1" fontAlgn="auto" hangingPunct="1">
              <a:spcAft>
                <a:spcPts val="0"/>
              </a:spcAft>
              <a:buClr>
                <a:schemeClr val="accent3"/>
              </a:buClr>
              <a:buSzPct val="100000"/>
              <a:buBlip>
                <a:blip r:embed="rId3"/>
              </a:buBlip>
              <a:defRPr/>
            </a:pPr>
            <a:r>
              <a:rPr lang="en-US" sz="1600" dirty="0"/>
              <a:t>Compare &amp; merge document versions</a:t>
            </a:r>
          </a:p>
          <a:p>
            <a:pPr marL="274320" indent="-274320" eaLnBrk="1" fontAlgn="auto" hangingPunct="1">
              <a:spcAft>
                <a:spcPts val="0"/>
              </a:spcAft>
              <a:buClr>
                <a:schemeClr val="accent3"/>
              </a:buClr>
              <a:buSzPct val="100000"/>
              <a:buBlip>
                <a:blip r:embed="rId3"/>
              </a:buBlip>
              <a:defRPr/>
            </a:pPr>
            <a:r>
              <a:rPr lang="en-US" sz="1600" dirty="0"/>
              <a:t>Manage tracked changes</a:t>
            </a:r>
          </a:p>
          <a:p>
            <a:pPr marL="274320" indent="-274320" eaLnBrk="1" fontAlgn="auto" hangingPunct="1">
              <a:spcAft>
                <a:spcPts val="0"/>
              </a:spcAft>
              <a:buClr>
                <a:schemeClr val="accent3"/>
              </a:buClr>
              <a:buSzPct val="100000"/>
              <a:buBlip>
                <a:blip r:embed="rId3"/>
              </a:buBlip>
              <a:defRPr/>
            </a:pPr>
            <a:r>
              <a:rPr lang="en-US" sz="1600" dirty="0"/>
              <a:t>Insert, modify &amp; delete comments</a:t>
            </a:r>
          </a:p>
          <a:p>
            <a:pPr marL="284163" indent="-284163" eaLnBrk="1" fontAlgn="auto" hangingPunct="1">
              <a:spcAft>
                <a:spcPts val="0"/>
              </a:spcAft>
              <a:buClr>
                <a:schemeClr val="accent3"/>
              </a:buClr>
              <a:buNone/>
              <a:defRPr/>
            </a:pPr>
            <a:r>
              <a:rPr lang="en-US" sz="1800" b="1" i="1" dirty="0"/>
              <a:t>Share and Secure Content</a:t>
            </a:r>
            <a:endParaRPr lang="en-US" sz="1800" i="1" dirty="0"/>
          </a:p>
          <a:p>
            <a:pPr marL="274320" indent="-274320" eaLnBrk="1" fontAlgn="auto" hangingPunct="1">
              <a:spcAft>
                <a:spcPts val="0"/>
              </a:spcAft>
              <a:buClr>
                <a:schemeClr val="accent3"/>
              </a:buClr>
              <a:buSzPct val="100000"/>
              <a:buBlip>
                <a:blip r:embed="rId3"/>
              </a:buBlip>
              <a:defRPr/>
            </a:pPr>
            <a:r>
              <a:rPr lang="en-US" sz="1600" dirty="0"/>
              <a:t>Prepare documents for sharing</a:t>
            </a:r>
          </a:p>
          <a:p>
            <a:pPr marL="274320" indent="-274320" eaLnBrk="1" fontAlgn="auto" hangingPunct="1">
              <a:spcAft>
                <a:spcPts val="0"/>
              </a:spcAft>
              <a:buClr>
                <a:schemeClr val="accent3"/>
              </a:buClr>
              <a:buSzPct val="100000"/>
              <a:buBlip>
                <a:blip r:embed="rId3"/>
              </a:buBlip>
              <a:defRPr/>
            </a:pPr>
            <a:r>
              <a:rPr lang="en-US" sz="1600" dirty="0"/>
              <a:t>Control document access</a:t>
            </a:r>
          </a:p>
          <a:p>
            <a:pPr marL="274320" indent="-274320" eaLnBrk="1" fontAlgn="auto" hangingPunct="1">
              <a:spcAft>
                <a:spcPts val="0"/>
              </a:spcAft>
              <a:buClr>
                <a:schemeClr val="accent3"/>
              </a:buClr>
              <a:buSzPct val="100000"/>
              <a:buBlip>
                <a:blip r:embed="rId3"/>
              </a:buBlip>
              <a:defRPr/>
            </a:pPr>
            <a:r>
              <a:rPr lang="en-US" sz="1600" dirty="0"/>
              <a:t>Attach digital signatures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title"/>
          </p:nvPr>
        </p:nvSpPr>
        <p:spPr/>
        <p:txBody>
          <a:bodyPr anchor="t">
            <a:noAutofit/>
          </a:bodyPr>
          <a:lstStyle/>
          <a:p>
            <a:pPr eaLnBrk="1" fontAlgn="auto" hangingPunct="1">
              <a:spcAft>
                <a:spcPts val="0"/>
              </a:spcAft>
              <a:defRPr/>
            </a:pPr>
            <a:r>
              <a:rPr lang="en-US" dirty="0"/>
              <a:t>MCAS Excel Objectives</a:t>
            </a:r>
          </a:p>
        </p:txBody>
      </p:sp>
      <p:sp>
        <p:nvSpPr>
          <p:cNvPr id="27651" name="Rectangle 8"/>
          <p:cNvSpPr>
            <a:spLocks noGrp="1" noChangeArrowheads="1"/>
          </p:cNvSpPr>
          <p:nvPr>
            <p:ph idx="1"/>
          </p:nvPr>
        </p:nvSpPr>
        <p:spPr>
          <a:xfrm>
            <a:off x="440574" y="1317567"/>
            <a:ext cx="8229600" cy="4525963"/>
          </a:xfrm>
        </p:spPr>
        <p:txBody>
          <a:bodyPr>
            <a:normAutofit/>
          </a:bodyPr>
          <a:lstStyle/>
          <a:p>
            <a:pPr marL="284163" indent="-284163" eaLnBrk="1" fontAlgn="auto" hangingPunct="1">
              <a:spcAft>
                <a:spcPts val="0"/>
              </a:spcAft>
              <a:buClr>
                <a:schemeClr val="accent3"/>
              </a:buClr>
              <a:buFontTx/>
              <a:buNone/>
              <a:defRPr/>
            </a:pPr>
            <a:r>
              <a:rPr lang="en-US" sz="1800" b="1" i="1" dirty="0"/>
              <a:t>Create and Manipulate Data</a:t>
            </a:r>
            <a:endParaRPr lang="en-US" sz="1800" i="1" dirty="0"/>
          </a:p>
          <a:p>
            <a:pPr marL="274320" indent="-274320" eaLnBrk="1" fontAlgn="auto" hangingPunct="1">
              <a:spcAft>
                <a:spcPts val="0"/>
              </a:spcAft>
              <a:buClr>
                <a:schemeClr val="accent3"/>
              </a:buClr>
              <a:buSzPct val="100000"/>
              <a:buBlip>
                <a:blip r:embed="rId3"/>
              </a:buBlip>
              <a:defRPr/>
            </a:pPr>
            <a:r>
              <a:rPr lang="en-US" sz="1600" dirty="0"/>
              <a:t>Insert data using AutoFill</a:t>
            </a:r>
          </a:p>
          <a:p>
            <a:pPr marL="274320" indent="-274320" eaLnBrk="1" fontAlgn="auto" hangingPunct="1">
              <a:spcAft>
                <a:spcPts val="0"/>
              </a:spcAft>
              <a:buClr>
                <a:schemeClr val="accent3"/>
              </a:buClr>
              <a:buSzPct val="100000"/>
              <a:buBlip>
                <a:blip r:embed="rId3"/>
              </a:buBlip>
              <a:defRPr/>
            </a:pPr>
            <a:r>
              <a:rPr lang="en-US" sz="1600" dirty="0"/>
              <a:t>Ensure data integrity</a:t>
            </a:r>
          </a:p>
          <a:p>
            <a:pPr marL="274320" indent="-274320" eaLnBrk="1" fontAlgn="auto" hangingPunct="1">
              <a:spcAft>
                <a:spcPts val="0"/>
              </a:spcAft>
              <a:buClr>
                <a:schemeClr val="accent3"/>
              </a:buClr>
              <a:buSzPct val="100000"/>
              <a:buBlip>
                <a:blip r:embed="rId3"/>
              </a:buBlip>
              <a:defRPr/>
            </a:pPr>
            <a:r>
              <a:rPr lang="en-US" sz="1600" dirty="0"/>
              <a:t>Modify cell contents &amp; formats</a:t>
            </a:r>
          </a:p>
          <a:p>
            <a:pPr marL="274320" indent="-274320" eaLnBrk="1" fontAlgn="auto" hangingPunct="1">
              <a:spcAft>
                <a:spcPts val="0"/>
              </a:spcAft>
              <a:buClr>
                <a:schemeClr val="accent3"/>
              </a:buClr>
              <a:buSzPct val="100000"/>
              <a:buBlip>
                <a:blip r:embed="rId3"/>
              </a:buBlip>
              <a:defRPr/>
            </a:pPr>
            <a:r>
              <a:rPr lang="en-US" sz="1600" dirty="0"/>
              <a:t>View &amp; Manage Worksheets</a:t>
            </a:r>
          </a:p>
          <a:p>
            <a:pPr marL="284163" indent="-284163" eaLnBrk="1" fontAlgn="auto" hangingPunct="1">
              <a:spcAft>
                <a:spcPts val="0"/>
              </a:spcAft>
              <a:buClr>
                <a:schemeClr val="accent3"/>
              </a:buClr>
              <a:buNone/>
              <a:defRPr/>
            </a:pPr>
            <a:r>
              <a:rPr lang="en-US" sz="1800" b="1" i="1" dirty="0"/>
              <a:t>Format  Data &amp; Content</a:t>
            </a:r>
            <a:endParaRPr lang="en-US" sz="1800" i="1" dirty="0"/>
          </a:p>
          <a:p>
            <a:pPr marL="274320" indent="-274320" eaLnBrk="1" fontAlgn="auto" hangingPunct="1">
              <a:spcAft>
                <a:spcPts val="0"/>
              </a:spcAft>
              <a:buClr>
                <a:schemeClr val="accent3"/>
              </a:buClr>
              <a:buSzPct val="100000"/>
              <a:buBlip>
                <a:blip r:embed="rId3"/>
              </a:buBlip>
              <a:defRPr/>
            </a:pPr>
            <a:r>
              <a:rPr lang="en-US" sz="1600" dirty="0"/>
              <a:t>Format Worksheets</a:t>
            </a:r>
          </a:p>
          <a:p>
            <a:pPr marL="274320" indent="-274320" eaLnBrk="1" fontAlgn="auto" hangingPunct="1">
              <a:spcAft>
                <a:spcPts val="0"/>
              </a:spcAft>
              <a:buClr>
                <a:schemeClr val="accent3"/>
              </a:buClr>
              <a:buSzPct val="100000"/>
              <a:buBlip>
                <a:blip r:embed="rId3"/>
              </a:buBlip>
              <a:defRPr/>
            </a:pPr>
            <a:r>
              <a:rPr lang="en-US" sz="1600" dirty="0"/>
              <a:t>Insert &amp; modify rows&amp; columns</a:t>
            </a:r>
          </a:p>
          <a:p>
            <a:pPr marL="274320" indent="-274320" eaLnBrk="1" fontAlgn="auto" hangingPunct="1">
              <a:spcAft>
                <a:spcPts val="0"/>
              </a:spcAft>
              <a:buClr>
                <a:schemeClr val="accent3"/>
              </a:buClr>
              <a:buSzPct val="100000"/>
              <a:buBlip>
                <a:blip r:embed="rId3"/>
              </a:buBlip>
              <a:defRPr/>
            </a:pPr>
            <a:r>
              <a:rPr lang="en-US" sz="1600" dirty="0"/>
              <a:t>Format cells and tables</a:t>
            </a:r>
          </a:p>
          <a:p>
            <a:pPr marL="284163" indent="-284163" eaLnBrk="1" fontAlgn="auto" hangingPunct="1">
              <a:spcAft>
                <a:spcPts val="0"/>
              </a:spcAft>
              <a:buClr>
                <a:schemeClr val="accent3"/>
              </a:buClr>
              <a:buNone/>
              <a:defRPr/>
            </a:pPr>
            <a:r>
              <a:rPr lang="en-US" sz="1800" b="1" i="1" dirty="0"/>
              <a:t>Present Data Visually</a:t>
            </a:r>
            <a:endParaRPr lang="en-US" sz="1800" i="1" dirty="0"/>
          </a:p>
          <a:p>
            <a:pPr marL="274320" indent="-274320" eaLnBrk="1" fontAlgn="auto" hangingPunct="1">
              <a:spcAft>
                <a:spcPts val="0"/>
              </a:spcAft>
              <a:buClr>
                <a:schemeClr val="accent3"/>
              </a:buClr>
              <a:buSzPct val="100000"/>
              <a:buBlip>
                <a:blip r:embed="rId3"/>
              </a:buBlip>
              <a:defRPr/>
            </a:pPr>
            <a:r>
              <a:rPr lang="en-US" sz="1600" dirty="0"/>
              <a:t>Create, format &amp; modify charts</a:t>
            </a:r>
          </a:p>
          <a:p>
            <a:pPr marL="274320" indent="-274320" eaLnBrk="1" fontAlgn="auto" hangingPunct="1">
              <a:spcAft>
                <a:spcPts val="0"/>
              </a:spcAft>
              <a:buClr>
                <a:schemeClr val="accent3"/>
              </a:buClr>
              <a:buSzPct val="100000"/>
              <a:buBlip>
                <a:blip r:embed="rId3"/>
              </a:buBlip>
              <a:defRPr/>
            </a:pPr>
            <a:r>
              <a:rPr lang="en-US" sz="1600" dirty="0"/>
              <a:t>Apply conditional formatting</a:t>
            </a:r>
          </a:p>
          <a:p>
            <a:pPr marL="274320" indent="-274320" eaLnBrk="1" fontAlgn="auto" hangingPunct="1">
              <a:spcAft>
                <a:spcPts val="0"/>
              </a:spcAft>
              <a:buClr>
                <a:schemeClr val="accent3"/>
              </a:buClr>
              <a:buSzPct val="100000"/>
              <a:buBlip>
                <a:blip r:embed="rId3"/>
              </a:buBlip>
              <a:defRPr/>
            </a:pPr>
            <a:r>
              <a:rPr lang="en-US" sz="1600" dirty="0"/>
              <a:t>Insert &amp; modify illustrations</a:t>
            </a:r>
          </a:p>
          <a:p>
            <a:pPr marL="274320" indent="-274320" eaLnBrk="1" fontAlgn="auto" hangingPunct="1">
              <a:spcAft>
                <a:spcPts val="0"/>
              </a:spcAft>
              <a:buClr>
                <a:schemeClr val="accent3"/>
              </a:buClr>
              <a:buSzPct val="100000"/>
              <a:buBlip>
                <a:blip r:embed="rId3"/>
              </a:buBlip>
              <a:defRPr/>
            </a:pPr>
            <a:r>
              <a:rPr lang="en-US" sz="1600" dirty="0"/>
              <a:t>Outline, sort &amp; filter data</a:t>
            </a:r>
          </a:p>
        </p:txBody>
      </p:sp>
      <p:sp>
        <p:nvSpPr>
          <p:cNvPr id="4" name="Content Placeholder 3"/>
          <p:cNvSpPr>
            <a:spLocks noGrp="1"/>
          </p:cNvSpPr>
          <p:nvPr>
            <p:ph sz="half" idx="4294967295"/>
          </p:nvPr>
        </p:nvSpPr>
        <p:spPr>
          <a:xfrm>
            <a:off x="4235335" y="1309254"/>
            <a:ext cx="4343400" cy="4572000"/>
          </a:xfrm>
          <a:prstGeom prst="rect">
            <a:avLst/>
          </a:prstGeom>
        </p:spPr>
        <p:txBody>
          <a:bodyPr>
            <a:normAutofit/>
          </a:bodyPr>
          <a:lstStyle/>
          <a:p>
            <a:pPr marL="284163" indent="-284163" eaLnBrk="1" fontAlgn="auto" hangingPunct="1">
              <a:spcAft>
                <a:spcPts val="0"/>
              </a:spcAft>
              <a:buClr>
                <a:schemeClr val="accent3"/>
              </a:buClr>
              <a:buFontTx/>
              <a:buNone/>
              <a:defRPr/>
            </a:pPr>
            <a:r>
              <a:rPr lang="en-US" sz="1800" b="1" i="1" dirty="0"/>
              <a:t>Create &amp; Modify Formulas</a:t>
            </a:r>
            <a:endParaRPr lang="en-US" sz="1800" i="1" dirty="0"/>
          </a:p>
          <a:p>
            <a:pPr marL="274320" indent="-274320" eaLnBrk="1" fontAlgn="auto" hangingPunct="1">
              <a:spcAft>
                <a:spcPts val="0"/>
              </a:spcAft>
              <a:buClr>
                <a:schemeClr val="accent3"/>
              </a:buClr>
              <a:buSzPct val="100000"/>
              <a:buBlip>
                <a:blip r:embed="rId3"/>
              </a:buBlip>
              <a:defRPr/>
            </a:pPr>
            <a:r>
              <a:rPr lang="en-US" sz="1600" dirty="0"/>
              <a:t>Reference data in formulas</a:t>
            </a:r>
          </a:p>
          <a:p>
            <a:pPr marL="274320" indent="-274320" eaLnBrk="1" fontAlgn="auto" hangingPunct="1">
              <a:spcAft>
                <a:spcPts val="0"/>
              </a:spcAft>
              <a:buClr>
                <a:schemeClr val="accent3"/>
              </a:buClr>
              <a:buSzPct val="100000"/>
              <a:buBlip>
                <a:blip r:embed="rId3"/>
              </a:buBlip>
              <a:defRPr/>
            </a:pPr>
            <a:r>
              <a:rPr lang="en-US" sz="1600" dirty="0"/>
              <a:t>Summarize data using subtotals</a:t>
            </a:r>
          </a:p>
          <a:p>
            <a:pPr marL="274320" indent="-274320" eaLnBrk="1" fontAlgn="auto" hangingPunct="1">
              <a:spcAft>
                <a:spcPts val="0"/>
              </a:spcAft>
              <a:buClr>
                <a:schemeClr val="accent3"/>
              </a:buClr>
              <a:buSzPct val="100000"/>
              <a:buBlip>
                <a:blip r:embed="rId3"/>
              </a:buBlip>
              <a:defRPr/>
            </a:pPr>
            <a:r>
              <a:rPr lang="en-US" sz="1600" dirty="0"/>
              <a:t>Conditionally summarize data</a:t>
            </a:r>
          </a:p>
          <a:p>
            <a:pPr marL="274320" indent="-274320" eaLnBrk="1" fontAlgn="auto" hangingPunct="1">
              <a:spcAft>
                <a:spcPts val="0"/>
              </a:spcAft>
              <a:buClr>
                <a:schemeClr val="accent3"/>
              </a:buClr>
              <a:buSzPct val="100000"/>
              <a:buBlip>
                <a:blip r:embed="rId3"/>
              </a:buBlip>
              <a:defRPr/>
            </a:pPr>
            <a:r>
              <a:rPr lang="en-US" sz="1600" dirty="0"/>
              <a:t>Lookup data using a formula</a:t>
            </a:r>
          </a:p>
          <a:p>
            <a:pPr marL="274320" indent="-274320" eaLnBrk="1" fontAlgn="auto" hangingPunct="1">
              <a:spcAft>
                <a:spcPts val="0"/>
              </a:spcAft>
              <a:buClr>
                <a:schemeClr val="accent3"/>
              </a:buClr>
              <a:buSzPct val="100000"/>
              <a:buBlip>
                <a:blip r:embed="rId3"/>
              </a:buBlip>
              <a:defRPr/>
            </a:pPr>
            <a:r>
              <a:rPr lang="en-US" sz="1600" dirty="0"/>
              <a:t>Use conditional logic formulas</a:t>
            </a:r>
          </a:p>
          <a:p>
            <a:pPr marL="274320" indent="-274320" eaLnBrk="1" fontAlgn="auto" hangingPunct="1">
              <a:spcAft>
                <a:spcPts val="0"/>
              </a:spcAft>
              <a:buClr>
                <a:schemeClr val="accent3"/>
              </a:buClr>
              <a:buSzPct val="100000"/>
              <a:buBlip>
                <a:blip r:embed="rId3"/>
              </a:buBlip>
              <a:defRPr/>
            </a:pPr>
            <a:r>
              <a:rPr lang="en-US" sz="1600" dirty="0"/>
              <a:t>Format text using formulas</a:t>
            </a:r>
          </a:p>
          <a:p>
            <a:pPr marL="274320" indent="-274320" eaLnBrk="1" fontAlgn="auto" hangingPunct="1">
              <a:spcAft>
                <a:spcPts val="0"/>
              </a:spcAft>
              <a:buClr>
                <a:schemeClr val="accent3"/>
              </a:buClr>
              <a:buSzPct val="100000"/>
              <a:buBlip>
                <a:blip r:embed="rId3"/>
              </a:buBlip>
              <a:defRPr/>
            </a:pPr>
            <a:r>
              <a:rPr lang="en-US" sz="1600" dirty="0"/>
              <a:t>Display and print formulas</a:t>
            </a:r>
          </a:p>
          <a:p>
            <a:pPr marL="284163" indent="-284163" eaLnBrk="1" fontAlgn="auto" hangingPunct="1">
              <a:spcAft>
                <a:spcPts val="0"/>
              </a:spcAft>
              <a:buClr>
                <a:schemeClr val="accent3"/>
              </a:buClr>
              <a:buNone/>
              <a:defRPr/>
            </a:pPr>
            <a:r>
              <a:rPr lang="en-US" sz="1800" b="1" i="1" dirty="0"/>
              <a:t>Collaborating &amp; Securing Data</a:t>
            </a:r>
            <a:endParaRPr lang="en-US" sz="1800" i="1" dirty="0"/>
          </a:p>
          <a:p>
            <a:pPr marL="274320" indent="-274320" eaLnBrk="1" fontAlgn="auto" hangingPunct="1">
              <a:spcAft>
                <a:spcPts val="0"/>
              </a:spcAft>
              <a:buClr>
                <a:schemeClr val="accent3"/>
              </a:buClr>
              <a:buSzPct val="100000"/>
              <a:buBlip>
                <a:blip r:embed="rId3"/>
              </a:buBlip>
              <a:defRPr/>
            </a:pPr>
            <a:r>
              <a:rPr lang="en-US" sz="1600" dirty="0"/>
              <a:t>Protect and share workbooks</a:t>
            </a:r>
          </a:p>
          <a:p>
            <a:pPr marL="274320" indent="-274320" eaLnBrk="1" fontAlgn="auto" hangingPunct="1">
              <a:spcAft>
                <a:spcPts val="0"/>
              </a:spcAft>
              <a:buClr>
                <a:schemeClr val="accent3"/>
              </a:buClr>
              <a:buSzPct val="100000"/>
              <a:buBlip>
                <a:blip r:embed="rId3"/>
              </a:buBlip>
              <a:defRPr/>
            </a:pPr>
            <a:r>
              <a:rPr lang="en-US" sz="1600" dirty="0"/>
              <a:t>Prepare &amp; save workbooks</a:t>
            </a:r>
          </a:p>
          <a:p>
            <a:pPr marL="274320" indent="-274320" eaLnBrk="1" fontAlgn="auto" hangingPunct="1">
              <a:spcAft>
                <a:spcPts val="0"/>
              </a:spcAft>
              <a:buClr>
                <a:schemeClr val="accent3"/>
              </a:buClr>
              <a:buSzPct val="100000"/>
              <a:buBlip>
                <a:blip r:embed="rId3"/>
              </a:buBlip>
              <a:defRPr/>
            </a:pPr>
            <a:r>
              <a:rPr lang="en-US" sz="1600" dirty="0"/>
              <a:t>Set printing options</a:t>
            </a:r>
          </a:p>
          <a:p>
            <a:pPr marL="274320" indent="-274320" eaLnBrk="1" fontAlgn="auto" hangingPunct="1">
              <a:spcAft>
                <a:spcPts val="0"/>
              </a:spcAft>
              <a:buClr>
                <a:schemeClr val="accent3"/>
              </a:buClr>
              <a:buSzPct val="100000"/>
              <a:buBlip>
                <a:blip r:embed="rId3"/>
              </a:buBlip>
              <a:defRPr/>
            </a:pPr>
            <a:r>
              <a:rPr lang="en-US" sz="1600" dirty="0"/>
              <a:t>Use AutoFilter</a:t>
            </a:r>
          </a:p>
          <a:p>
            <a:pPr marL="274320" indent="-274320" eaLnBrk="1" fontAlgn="auto" hangingPunct="1">
              <a:spcAft>
                <a:spcPts val="0"/>
              </a:spcAft>
              <a:buClr>
                <a:schemeClr val="accent3"/>
              </a:buClr>
              <a:buSzPct val="100000"/>
              <a:buBlip>
                <a:blip r:embed="rId3"/>
              </a:buBlip>
              <a:defRPr/>
            </a:pPr>
            <a:r>
              <a:rPr lang="en-US" sz="1600" dirty="0"/>
              <a:t>Filter &amp; sort using conditional formats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p:txBody>
          <a:bodyPr anchor="t">
            <a:noAutofit/>
          </a:bodyPr>
          <a:lstStyle/>
          <a:p>
            <a:pPr eaLnBrk="1" fontAlgn="auto" hangingPunct="1">
              <a:spcAft>
                <a:spcPts val="0"/>
              </a:spcAft>
              <a:defRPr/>
            </a:pPr>
            <a:r>
              <a:rPr lang="en-US" dirty="0"/>
              <a:t>MCAS Outlook Objectives</a:t>
            </a:r>
          </a:p>
        </p:txBody>
      </p:sp>
      <p:sp>
        <p:nvSpPr>
          <p:cNvPr id="27651" name="Rectangle 8"/>
          <p:cNvSpPr>
            <a:spLocks noGrp="1" noChangeArrowheads="1"/>
          </p:cNvSpPr>
          <p:nvPr>
            <p:ph idx="1"/>
          </p:nvPr>
        </p:nvSpPr>
        <p:spPr>
          <a:xfrm>
            <a:off x="457200" y="1284316"/>
            <a:ext cx="8229600" cy="4525963"/>
          </a:xfrm>
        </p:spPr>
        <p:txBody>
          <a:bodyPr>
            <a:normAutofit/>
          </a:bodyPr>
          <a:lstStyle/>
          <a:p>
            <a:pPr marL="284163" indent="-284163" eaLnBrk="1" fontAlgn="auto" hangingPunct="1">
              <a:spcAft>
                <a:spcPts val="0"/>
              </a:spcAft>
              <a:buClr>
                <a:schemeClr val="accent3"/>
              </a:buClr>
              <a:buFontTx/>
              <a:buNone/>
              <a:defRPr/>
            </a:pPr>
            <a:r>
              <a:rPr lang="en-US" sz="1600" b="1" i="1" dirty="0"/>
              <a:t>Managing Messaging</a:t>
            </a:r>
            <a:endParaRPr lang="en-US" sz="1600" i="1" dirty="0"/>
          </a:p>
          <a:p>
            <a:pPr marL="274320" indent="-274320" eaLnBrk="1" fontAlgn="auto" hangingPunct="1">
              <a:spcAft>
                <a:spcPts val="0"/>
              </a:spcAft>
              <a:buClr>
                <a:schemeClr val="accent3"/>
              </a:buClr>
              <a:buSzPct val="100000"/>
              <a:buBlip>
                <a:blip r:embed="rId3"/>
              </a:buBlip>
              <a:defRPr/>
            </a:pPr>
            <a:r>
              <a:rPr lang="en-US" sz="1600" dirty="0"/>
              <a:t>Create and send an e-mail message</a:t>
            </a:r>
          </a:p>
          <a:p>
            <a:pPr marL="274320" indent="-274320" eaLnBrk="1" fontAlgn="auto" hangingPunct="1">
              <a:spcAft>
                <a:spcPts val="0"/>
              </a:spcAft>
              <a:buClr>
                <a:schemeClr val="accent3"/>
              </a:buClr>
              <a:buSzPct val="100000"/>
              <a:buBlip>
                <a:blip r:embed="rId3"/>
              </a:buBlip>
              <a:defRPr/>
            </a:pPr>
            <a:r>
              <a:rPr lang="en-US" sz="1600" dirty="0"/>
              <a:t>Create signatures and auto messages</a:t>
            </a:r>
          </a:p>
          <a:p>
            <a:pPr marL="274320" indent="-274320" eaLnBrk="1" fontAlgn="auto" hangingPunct="1">
              <a:spcAft>
                <a:spcPts val="0"/>
              </a:spcAft>
              <a:buClr>
                <a:schemeClr val="accent3"/>
              </a:buClr>
              <a:buSzPct val="100000"/>
              <a:buBlip>
                <a:blip r:embed="rId3"/>
              </a:buBlip>
              <a:defRPr/>
            </a:pPr>
            <a:r>
              <a:rPr lang="en-US" sz="1600" dirty="0"/>
              <a:t>Manage E-mail attachments</a:t>
            </a:r>
          </a:p>
          <a:p>
            <a:pPr marL="274320" indent="-274320" eaLnBrk="1" fontAlgn="auto" hangingPunct="1">
              <a:spcAft>
                <a:spcPts val="0"/>
              </a:spcAft>
              <a:buClr>
                <a:schemeClr val="accent3"/>
              </a:buClr>
              <a:buSzPct val="100000"/>
              <a:buBlip>
                <a:blip r:embed="rId3"/>
              </a:buBlip>
              <a:defRPr/>
            </a:pPr>
            <a:r>
              <a:rPr lang="en-US" sz="1600" dirty="0"/>
              <a:t>Configure sensitivity and importance</a:t>
            </a:r>
          </a:p>
          <a:p>
            <a:pPr marL="274320" indent="-274320" eaLnBrk="1" fontAlgn="auto" hangingPunct="1">
              <a:spcAft>
                <a:spcPts val="0"/>
              </a:spcAft>
              <a:buClr>
                <a:schemeClr val="accent3"/>
              </a:buClr>
              <a:buSzPct val="100000"/>
              <a:buBlip>
                <a:blip r:embed="rId3"/>
              </a:buBlip>
              <a:defRPr/>
            </a:pPr>
            <a:r>
              <a:rPr lang="en-US" sz="1600" dirty="0"/>
              <a:t>Configure security and delivery settings</a:t>
            </a:r>
          </a:p>
          <a:p>
            <a:pPr marL="274320" indent="-274320" eaLnBrk="1" fontAlgn="auto" hangingPunct="1">
              <a:spcAft>
                <a:spcPts val="0"/>
              </a:spcAft>
              <a:buClr>
                <a:schemeClr val="accent3"/>
              </a:buClr>
              <a:buSzPct val="100000"/>
              <a:buBlip>
                <a:blip r:embed="rId3"/>
              </a:buBlip>
              <a:defRPr/>
            </a:pPr>
            <a:r>
              <a:rPr lang="en-US" sz="1600" dirty="0"/>
              <a:t>View E-mail messages</a:t>
            </a:r>
          </a:p>
          <a:p>
            <a:pPr marL="284163" indent="-284163" eaLnBrk="1" fontAlgn="auto" hangingPunct="1">
              <a:spcAft>
                <a:spcPts val="0"/>
              </a:spcAft>
              <a:buClr>
                <a:schemeClr val="accent3"/>
              </a:buClr>
              <a:buNone/>
              <a:defRPr/>
            </a:pPr>
            <a:r>
              <a:rPr lang="en-US" sz="1600" b="1" i="1" dirty="0"/>
              <a:t>Managing Scheduling</a:t>
            </a:r>
            <a:endParaRPr lang="en-US" sz="1600" i="1" dirty="0"/>
          </a:p>
          <a:p>
            <a:pPr marL="274320" indent="-274320" eaLnBrk="1" fontAlgn="auto" hangingPunct="1">
              <a:spcAft>
                <a:spcPts val="0"/>
              </a:spcAft>
              <a:buClr>
                <a:schemeClr val="accent3"/>
              </a:buClr>
              <a:buSzPct val="100000"/>
              <a:buBlip>
                <a:blip r:embed="rId3"/>
              </a:buBlip>
              <a:defRPr/>
            </a:pPr>
            <a:r>
              <a:rPr lang="en-US" sz="1600" dirty="0"/>
              <a:t>Create appts., meetings and events</a:t>
            </a:r>
          </a:p>
          <a:p>
            <a:pPr marL="274320" indent="-274320" eaLnBrk="1" fontAlgn="auto" hangingPunct="1">
              <a:spcAft>
                <a:spcPts val="0"/>
              </a:spcAft>
              <a:buClr>
                <a:schemeClr val="accent3"/>
              </a:buClr>
              <a:buSzPct val="100000"/>
              <a:buBlip>
                <a:blip r:embed="rId3"/>
              </a:buBlip>
              <a:defRPr/>
            </a:pPr>
            <a:r>
              <a:rPr lang="en-US" sz="1600" dirty="0"/>
              <a:t>Send meeting requests</a:t>
            </a:r>
          </a:p>
          <a:p>
            <a:pPr marL="274320" indent="-274320" eaLnBrk="1" fontAlgn="auto" hangingPunct="1">
              <a:spcAft>
                <a:spcPts val="0"/>
              </a:spcAft>
              <a:buClr>
                <a:schemeClr val="accent3"/>
              </a:buClr>
              <a:buSzPct val="100000"/>
              <a:buBlip>
                <a:blip r:embed="rId3"/>
              </a:buBlip>
              <a:defRPr/>
            </a:pPr>
            <a:r>
              <a:rPr lang="en-US" sz="1600" dirty="0"/>
              <a:t>Update, cancel and respond to requests</a:t>
            </a:r>
          </a:p>
          <a:p>
            <a:pPr marL="274320" indent="-274320" eaLnBrk="1" fontAlgn="auto" hangingPunct="1">
              <a:spcAft>
                <a:spcPts val="0"/>
              </a:spcAft>
              <a:buClr>
                <a:schemeClr val="accent3"/>
              </a:buClr>
              <a:buSzPct val="100000"/>
              <a:buBlip>
                <a:blip r:embed="rId3"/>
              </a:buBlip>
              <a:defRPr/>
            </a:pPr>
            <a:r>
              <a:rPr lang="en-US" sz="1600" dirty="0"/>
              <a:t>Customize calendar settings</a:t>
            </a:r>
          </a:p>
          <a:p>
            <a:pPr marL="274320" indent="-274320" eaLnBrk="1" fontAlgn="auto" hangingPunct="1">
              <a:spcAft>
                <a:spcPts val="0"/>
              </a:spcAft>
              <a:buClr>
                <a:schemeClr val="accent3"/>
              </a:buClr>
              <a:buSzPct val="100000"/>
              <a:buBlip>
                <a:blip r:embed="rId3"/>
              </a:buBlip>
              <a:defRPr/>
            </a:pPr>
            <a:r>
              <a:rPr lang="en-US" sz="1600" dirty="0"/>
              <a:t>Share and view calendars</a:t>
            </a:r>
          </a:p>
          <a:p>
            <a:pPr marL="284163" indent="-284163" eaLnBrk="1" fontAlgn="auto" hangingPunct="1">
              <a:spcAft>
                <a:spcPts val="0"/>
              </a:spcAft>
              <a:buClr>
                <a:schemeClr val="accent3"/>
              </a:buClr>
              <a:buNone/>
              <a:defRPr/>
            </a:pPr>
            <a:endParaRPr lang="en-US" sz="1800" i="1" dirty="0"/>
          </a:p>
          <a:p>
            <a:pPr marL="284163" indent="-284163" eaLnBrk="1" fontAlgn="auto" hangingPunct="1">
              <a:spcAft>
                <a:spcPts val="0"/>
              </a:spcAft>
              <a:buClr>
                <a:schemeClr val="accent3"/>
              </a:buClr>
              <a:buNone/>
              <a:defRPr/>
            </a:pPr>
            <a:endParaRPr lang="en-US" sz="1800" i="1" dirty="0"/>
          </a:p>
        </p:txBody>
      </p:sp>
      <p:sp>
        <p:nvSpPr>
          <p:cNvPr id="4" name="Content Placeholder 3"/>
          <p:cNvSpPr>
            <a:spLocks noGrp="1"/>
          </p:cNvSpPr>
          <p:nvPr>
            <p:ph sz="half" idx="4294967295"/>
          </p:nvPr>
        </p:nvSpPr>
        <p:spPr>
          <a:xfrm>
            <a:off x="4572000" y="1295400"/>
            <a:ext cx="4572000" cy="4419600"/>
          </a:xfrm>
          <a:prstGeom prst="rect">
            <a:avLst/>
          </a:prstGeom>
        </p:spPr>
        <p:txBody>
          <a:bodyPr>
            <a:normAutofit/>
          </a:bodyPr>
          <a:lstStyle/>
          <a:p>
            <a:pPr marL="284163" indent="-284163" eaLnBrk="1" fontAlgn="auto" hangingPunct="1">
              <a:spcAft>
                <a:spcPts val="0"/>
              </a:spcAft>
              <a:buClr>
                <a:schemeClr val="accent3"/>
              </a:buClr>
              <a:buNone/>
              <a:defRPr/>
            </a:pPr>
            <a:r>
              <a:rPr lang="en-US" sz="1600" b="1" i="1" dirty="0"/>
              <a:t>Managing Tasks</a:t>
            </a:r>
            <a:endParaRPr lang="en-US" sz="1600" i="1" dirty="0"/>
          </a:p>
          <a:p>
            <a:pPr marL="274320" indent="-274320" eaLnBrk="1" fontAlgn="auto" hangingPunct="1">
              <a:spcAft>
                <a:spcPts val="0"/>
              </a:spcAft>
              <a:buClr>
                <a:schemeClr val="accent3"/>
              </a:buClr>
              <a:buSzPct val="100000"/>
              <a:buBlip>
                <a:blip r:embed="rId3"/>
              </a:buBlip>
              <a:defRPr/>
            </a:pPr>
            <a:r>
              <a:rPr lang="en-US" sz="1600" dirty="0"/>
              <a:t>Create, modify, and mark tasks</a:t>
            </a:r>
          </a:p>
          <a:p>
            <a:pPr marL="274320" indent="-274320" eaLnBrk="1" fontAlgn="auto" hangingPunct="1">
              <a:spcAft>
                <a:spcPts val="0"/>
              </a:spcAft>
              <a:buClr>
                <a:schemeClr val="accent3"/>
              </a:buClr>
              <a:buSzPct val="100000"/>
              <a:buBlip>
                <a:blip r:embed="rId3"/>
              </a:buBlip>
              <a:defRPr/>
            </a:pPr>
            <a:r>
              <a:rPr lang="en-US" sz="1600" dirty="0"/>
              <a:t>Accept, decline, assign, update and </a:t>
            </a:r>
            <a:br>
              <a:rPr lang="en-US" sz="1600" dirty="0"/>
            </a:br>
            <a:r>
              <a:rPr lang="en-US" sz="1600" dirty="0"/>
              <a:t>respond to tasks</a:t>
            </a:r>
          </a:p>
          <a:p>
            <a:pPr marL="284163" indent="-284163" eaLnBrk="1" fontAlgn="auto" hangingPunct="1">
              <a:spcAft>
                <a:spcPts val="0"/>
              </a:spcAft>
              <a:buClr>
                <a:schemeClr val="accent3"/>
              </a:buClr>
              <a:buNone/>
              <a:defRPr/>
            </a:pPr>
            <a:r>
              <a:rPr lang="en-US" sz="1600" b="1" i="1" dirty="0"/>
              <a:t>Managing Contacts</a:t>
            </a:r>
            <a:endParaRPr lang="en-US" sz="1600" i="1" dirty="0"/>
          </a:p>
          <a:p>
            <a:pPr marL="274320" indent="-274320" eaLnBrk="1" fontAlgn="auto" hangingPunct="1">
              <a:spcAft>
                <a:spcPts val="0"/>
              </a:spcAft>
              <a:buClr>
                <a:schemeClr val="accent3"/>
              </a:buClr>
              <a:buSzPct val="100000"/>
              <a:buBlip>
                <a:blip r:embed="rId3"/>
              </a:buBlip>
              <a:defRPr/>
            </a:pPr>
            <a:r>
              <a:rPr lang="en-US" sz="1600" dirty="0"/>
              <a:t>Create and modify contacts</a:t>
            </a:r>
          </a:p>
          <a:p>
            <a:pPr marL="274320" indent="-274320" eaLnBrk="1" fontAlgn="auto" hangingPunct="1">
              <a:spcAft>
                <a:spcPts val="0"/>
              </a:spcAft>
              <a:buClr>
                <a:schemeClr val="accent3"/>
              </a:buClr>
              <a:buSzPct val="100000"/>
              <a:buBlip>
                <a:blip r:embed="rId3"/>
              </a:buBlip>
              <a:defRPr/>
            </a:pPr>
            <a:r>
              <a:rPr lang="en-US" sz="1600" dirty="0"/>
              <a:t>Edit and use an electronic business card</a:t>
            </a:r>
          </a:p>
          <a:p>
            <a:pPr marL="274320" indent="-274320" eaLnBrk="1" fontAlgn="auto" hangingPunct="1">
              <a:spcAft>
                <a:spcPts val="0"/>
              </a:spcAft>
              <a:buClr>
                <a:schemeClr val="accent3"/>
              </a:buClr>
              <a:buSzPct val="100000"/>
              <a:buBlip>
                <a:blip r:embed="rId3"/>
              </a:buBlip>
              <a:defRPr/>
            </a:pPr>
            <a:r>
              <a:rPr lang="en-US" sz="1600" dirty="0"/>
              <a:t>Create and manage distribution lists</a:t>
            </a:r>
          </a:p>
          <a:p>
            <a:pPr marL="274320" indent="-274320" eaLnBrk="1" fontAlgn="auto" hangingPunct="1">
              <a:spcAft>
                <a:spcPts val="0"/>
              </a:spcAft>
              <a:buClr>
                <a:schemeClr val="accent3"/>
              </a:buClr>
              <a:buSzPct val="100000"/>
              <a:buBlip>
                <a:blip r:embed="rId3"/>
              </a:buBlip>
              <a:defRPr/>
            </a:pPr>
            <a:r>
              <a:rPr lang="en-US" sz="1600" dirty="0"/>
              <a:t>Create a secondary address book</a:t>
            </a:r>
          </a:p>
          <a:p>
            <a:pPr marL="284163" indent="-284163" eaLnBrk="1" fontAlgn="auto" hangingPunct="1">
              <a:spcAft>
                <a:spcPts val="0"/>
              </a:spcAft>
              <a:buClr>
                <a:schemeClr val="accent3"/>
              </a:buClr>
              <a:buNone/>
              <a:defRPr/>
            </a:pPr>
            <a:r>
              <a:rPr lang="en-US" sz="1600" b="1" i="1" dirty="0"/>
              <a:t>Organizing Information</a:t>
            </a:r>
            <a:endParaRPr lang="en-US" sz="1600" i="1" dirty="0"/>
          </a:p>
          <a:p>
            <a:pPr marL="274320" indent="-274320" eaLnBrk="1" fontAlgn="auto" hangingPunct="1">
              <a:spcAft>
                <a:spcPts val="0"/>
              </a:spcAft>
              <a:buClr>
                <a:schemeClr val="accent3"/>
              </a:buClr>
              <a:buSzPct val="100000"/>
              <a:buBlip>
                <a:blip r:embed="rId3"/>
              </a:buBlip>
              <a:defRPr/>
            </a:pPr>
            <a:r>
              <a:rPr lang="en-US" sz="1600" dirty="0"/>
              <a:t>Categorize Outlook 2007 items by color</a:t>
            </a:r>
          </a:p>
          <a:p>
            <a:pPr marL="274320" indent="-274320" eaLnBrk="1" fontAlgn="auto" hangingPunct="1">
              <a:spcAft>
                <a:spcPts val="0"/>
              </a:spcAft>
              <a:buClr>
                <a:schemeClr val="accent3"/>
              </a:buClr>
              <a:buSzPct val="100000"/>
              <a:buBlip>
                <a:blip r:embed="rId3"/>
              </a:buBlip>
              <a:defRPr/>
            </a:pPr>
            <a:r>
              <a:rPr lang="en-US" sz="1600" dirty="0"/>
              <a:t>Create and manage Outlook data files</a:t>
            </a:r>
          </a:p>
          <a:p>
            <a:pPr marL="274320" indent="-274320" eaLnBrk="1" fontAlgn="auto" hangingPunct="1">
              <a:spcAft>
                <a:spcPts val="0"/>
              </a:spcAft>
              <a:buClr>
                <a:schemeClr val="accent3"/>
              </a:buClr>
              <a:buSzPct val="100000"/>
              <a:buBlip>
                <a:blip r:embed="rId3"/>
              </a:buBlip>
              <a:defRPr/>
            </a:pPr>
            <a:r>
              <a:rPr lang="en-US" sz="1600" dirty="0"/>
              <a:t>Search for Outlook 2007 items</a:t>
            </a:r>
          </a:p>
          <a:p>
            <a:pPr marL="274320" indent="-274320" eaLnBrk="1" fontAlgn="auto" hangingPunct="1">
              <a:spcAft>
                <a:spcPts val="0"/>
              </a:spcAft>
              <a:buClr>
                <a:schemeClr val="accent3"/>
              </a:buClr>
              <a:buSzPct val="100000"/>
              <a:buBlip>
                <a:blip r:embed="rId3"/>
              </a:buBlip>
              <a:defRPr/>
            </a:pPr>
            <a:r>
              <a:rPr lang="en-US" sz="1600" dirty="0"/>
              <a:t>Create and manage rules</a:t>
            </a:r>
          </a:p>
          <a:p>
            <a:pPr marL="284163" indent="-284163" eaLnBrk="1" fontAlgn="auto" hangingPunct="1">
              <a:spcAft>
                <a:spcPts val="0"/>
              </a:spcAft>
              <a:buClr>
                <a:schemeClr val="accent3"/>
              </a:buClr>
              <a:buFontTx/>
              <a:buBlip>
                <a:blip r:embed="rId4"/>
              </a:buBlip>
              <a:defRPr/>
            </a:pPr>
            <a:endParaRPr lang="en-US" sz="1800" i="1"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457200" y="564437"/>
            <a:ext cx="8229600" cy="1143000"/>
          </a:xfrm>
        </p:spPr>
        <p:txBody>
          <a:bodyPr anchor="t">
            <a:noAutofit/>
          </a:bodyPr>
          <a:lstStyle/>
          <a:p>
            <a:pPr eaLnBrk="1" fontAlgn="auto" hangingPunct="1">
              <a:spcAft>
                <a:spcPts val="0"/>
              </a:spcAft>
              <a:defRPr/>
            </a:pPr>
            <a:r>
              <a:rPr lang="en-US" dirty="0"/>
              <a:t>MCAS PowerPoint Objectives</a:t>
            </a:r>
          </a:p>
        </p:txBody>
      </p:sp>
      <p:sp>
        <p:nvSpPr>
          <p:cNvPr id="27651" name="Rectangle 8"/>
          <p:cNvSpPr>
            <a:spLocks noGrp="1" noChangeArrowheads="1"/>
          </p:cNvSpPr>
          <p:nvPr>
            <p:ph idx="1"/>
          </p:nvPr>
        </p:nvSpPr>
        <p:spPr>
          <a:xfrm>
            <a:off x="457200" y="1417320"/>
            <a:ext cx="8229600" cy="4525963"/>
          </a:xfrm>
        </p:spPr>
        <p:txBody>
          <a:bodyPr>
            <a:normAutofit/>
          </a:bodyPr>
          <a:lstStyle/>
          <a:p>
            <a:pPr marL="284163" indent="-284163" eaLnBrk="1" fontAlgn="auto" hangingPunct="1">
              <a:spcAft>
                <a:spcPts val="0"/>
              </a:spcAft>
              <a:buClr>
                <a:schemeClr val="accent3"/>
              </a:buClr>
              <a:buNone/>
              <a:defRPr/>
            </a:pPr>
            <a:r>
              <a:rPr lang="en-US" sz="1800" b="1" i="1" dirty="0"/>
              <a:t>Creating &amp; Formatting Presentations</a:t>
            </a:r>
            <a:endParaRPr lang="en-US" sz="1800" i="1" dirty="0"/>
          </a:p>
          <a:p>
            <a:pPr marL="274320" indent="-274320" eaLnBrk="1" fontAlgn="auto" hangingPunct="1">
              <a:spcAft>
                <a:spcPts val="0"/>
              </a:spcAft>
              <a:buClr>
                <a:schemeClr val="accent3"/>
              </a:buClr>
              <a:buSzPct val="100000"/>
              <a:buBlip>
                <a:blip r:embed="rId3"/>
              </a:buBlip>
              <a:defRPr/>
            </a:pPr>
            <a:r>
              <a:rPr lang="en-US" sz="1600" dirty="0"/>
              <a:t>Create new presentations</a:t>
            </a:r>
          </a:p>
          <a:p>
            <a:pPr marL="274320" indent="-274320" eaLnBrk="1" fontAlgn="auto" hangingPunct="1">
              <a:spcAft>
                <a:spcPts val="0"/>
              </a:spcAft>
              <a:buClr>
                <a:schemeClr val="accent3"/>
              </a:buClr>
              <a:buSzPct val="100000"/>
              <a:buBlip>
                <a:blip r:embed="rId3"/>
              </a:buBlip>
              <a:defRPr/>
            </a:pPr>
            <a:r>
              <a:rPr lang="en-US" sz="1600" dirty="0"/>
              <a:t>Customize slide masters</a:t>
            </a:r>
          </a:p>
          <a:p>
            <a:pPr marL="274320" indent="-274320" eaLnBrk="1" fontAlgn="auto" hangingPunct="1">
              <a:spcAft>
                <a:spcPts val="0"/>
              </a:spcAft>
              <a:buClr>
                <a:schemeClr val="accent3"/>
              </a:buClr>
              <a:buSzPct val="100000"/>
              <a:buBlip>
                <a:blip r:embed="rId3"/>
              </a:buBlip>
              <a:defRPr/>
            </a:pPr>
            <a:r>
              <a:rPr lang="en-US" sz="1600" dirty="0"/>
              <a:t>Add elements to slide masters</a:t>
            </a:r>
          </a:p>
          <a:p>
            <a:pPr marL="274320" indent="-274320" eaLnBrk="1" fontAlgn="auto" hangingPunct="1">
              <a:spcAft>
                <a:spcPts val="0"/>
              </a:spcAft>
              <a:buClr>
                <a:schemeClr val="accent3"/>
              </a:buClr>
              <a:buSzPct val="100000"/>
              <a:buBlip>
                <a:blip r:embed="rId3"/>
              </a:buBlip>
              <a:defRPr/>
            </a:pPr>
            <a:r>
              <a:rPr lang="en-US" sz="1600" dirty="0"/>
              <a:t>Create and change elements</a:t>
            </a:r>
          </a:p>
          <a:p>
            <a:pPr marL="274320" indent="-274320" eaLnBrk="1" fontAlgn="auto" hangingPunct="1">
              <a:spcAft>
                <a:spcPts val="0"/>
              </a:spcAft>
              <a:buClr>
                <a:schemeClr val="accent3"/>
              </a:buClr>
              <a:buSzPct val="100000"/>
              <a:buBlip>
                <a:blip r:embed="rId3"/>
              </a:buBlip>
              <a:defRPr/>
            </a:pPr>
            <a:r>
              <a:rPr lang="en-US" sz="1600" dirty="0"/>
              <a:t>Arrange slides</a:t>
            </a:r>
          </a:p>
          <a:p>
            <a:pPr marL="284163" indent="-284163" eaLnBrk="1" fontAlgn="auto" hangingPunct="1">
              <a:spcAft>
                <a:spcPts val="0"/>
              </a:spcAft>
              <a:buClr>
                <a:schemeClr val="accent3"/>
              </a:buClr>
              <a:buNone/>
              <a:defRPr/>
            </a:pPr>
            <a:r>
              <a:rPr lang="en-US" sz="1800" b="1" i="1" dirty="0"/>
              <a:t>Creating &amp; Formatting Slide Content</a:t>
            </a:r>
            <a:endParaRPr lang="en-US" sz="1800" i="1" dirty="0"/>
          </a:p>
          <a:p>
            <a:pPr marL="274320" indent="-274320" eaLnBrk="1" fontAlgn="auto" hangingPunct="1">
              <a:spcAft>
                <a:spcPts val="0"/>
              </a:spcAft>
              <a:buClr>
                <a:schemeClr val="accent3"/>
              </a:buClr>
              <a:buSzPct val="100000"/>
              <a:buBlip>
                <a:blip r:embed="rId3"/>
              </a:buBlip>
              <a:defRPr/>
            </a:pPr>
            <a:r>
              <a:rPr lang="en-US" sz="1600" dirty="0"/>
              <a:t>Insert and format text boxes</a:t>
            </a:r>
          </a:p>
          <a:p>
            <a:pPr marL="274320" indent="-274320" eaLnBrk="1" fontAlgn="auto" hangingPunct="1">
              <a:spcAft>
                <a:spcPts val="0"/>
              </a:spcAft>
              <a:buClr>
                <a:schemeClr val="accent3"/>
              </a:buClr>
              <a:buSzPct val="100000"/>
              <a:buBlip>
                <a:blip r:embed="rId3"/>
              </a:buBlip>
              <a:defRPr/>
            </a:pPr>
            <a:r>
              <a:rPr lang="en-US" sz="1600" dirty="0"/>
              <a:t>Manipulate text</a:t>
            </a:r>
          </a:p>
          <a:p>
            <a:pPr marL="274320" indent="-274320" eaLnBrk="1" fontAlgn="auto" hangingPunct="1">
              <a:spcAft>
                <a:spcPts val="0"/>
              </a:spcAft>
              <a:buClr>
                <a:schemeClr val="accent3"/>
              </a:buClr>
              <a:buSzPct val="100000"/>
              <a:buBlip>
                <a:blip r:embed="rId3"/>
              </a:buBlip>
              <a:defRPr/>
            </a:pPr>
            <a:r>
              <a:rPr lang="en-US" sz="1600" dirty="0"/>
              <a:t>Add and link content</a:t>
            </a:r>
          </a:p>
          <a:p>
            <a:pPr marL="274320" indent="-274320" eaLnBrk="1" fontAlgn="auto" hangingPunct="1">
              <a:spcAft>
                <a:spcPts val="0"/>
              </a:spcAft>
              <a:buClr>
                <a:schemeClr val="accent3"/>
              </a:buClr>
              <a:buSzPct val="100000"/>
              <a:buBlip>
                <a:blip r:embed="rId3"/>
              </a:buBlip>
              <a:defRPr/>
            </a:pPr>
            <a:r>
              <a:rPr lang="en-US" sz="1600" dirty="0"/>
              <a:t>Apply, customize, modify and </a:t>
            </a:r>
            <a:br>
              <a:rPr lang="en-US" sz="1600" dirty="0"/>
            </a:br>
            <a:r>
              <a:rPr lang="en-US" sz="1600" dirty="0"/>
              <a:t>remove animations</a:t>
            </a:r>
          </a:p>
        </p:txBody>
      </p:sp>
      <p:sp>
        <p:nvSpPr>
          <p:cNvPr id="4" name="Content Placeholder 3"/>
          <p:cNvSpPr>
            <a:spLocks noGrp="1"/>
          </p:cNvSpPr>
          <p:nvPr>
            <p:ph sz="half" idx="4294967295"/>
          </p:nvPr>
        </p:nvSpPr>
        <p:spPr>
          <a:xfrm>
            <a:off x="4800600" y="1425633"/>
            <a:ext cx="4343400" cy="4572000"/>
          </a:xfrm>
          <a:prstGeom prst="rect">
            <a:avLst/>
          </a:prstGeom>
        </p:spPr>
        <p:txBody>
          <a:bodyPr>
            <a:normAutofit/>
          </a:bodyPr>
          <a:lstStyle/>
          <a:p>
            <a:pPr marL="284163" indent="-284163" eaLnBrk="1" fontAlgn="auto" hangingPunct="1">
              <a:spcAft>
                <a:spcPts val="0"/>
              </a:spcAft>
              <a:buClr>
                <a:schemeClr val="accent3"/>
              </a:buClr>
              <a:buNone/>
              <a:defRPr/>
            </a:pPr>
            <a:r>
              <a:rPr lang="en-US" sz="1800" b="1" i="1" dirty="0"/>
              <a:t>Work with Visual Content</a:t>
            </a:r>
            <a:endParaRPr lang="en-US" sz="1800" i="1" dirty="0"/>
          </a:p>
          <a:p>
            <a:pPr marL="274320" indent="-274320" eaLnBrk="1" fontAlgn="auto" hangingPunct="1">
              <a:spcAft>
                <a:spcPts val="0"/>
              </a:spcAft>
              <a:buClr>
                <a:schemeClr val="accent3"/>
              </a:buClr>
              <a:buSzPct val="100000"/>
              <a:buBlip>
                <a:blip r:embed="rId3"/>
              </a:buBlip>
              <a:defRPr/>
            </a:pPr>
            <a:r>
              <a:rPr lang="en-US" sz="1600" dirty="0"/>
              <a:t>Create </a:t>
            </a:r>
            <a:r>
              <a:rPr lang="en-US" sz="1600" dirty="0" err="1"/>
              <a:t>SmartArt</a:t>
            </a:r>
            <a:r>
              <a:rPr lang="en-US" sz="1600" dirty="0"/>
              <a:t> diagrams</a:t>
            </a:r>
          </a:p>
          <a:p>
            <a:pPr marL="274320" indent="-274320" eaLnBrk="1" fontAlgn="auto" hangingPunct="1">
              <a:spcAft>
                <a:spcPts val="0"/>
              </a:spcAft>
              <a:buClr>
                <a:schemeClr val="accent3"/>
              </a:buClr>
              <a:buSzPct val="100000"/>
              <a:buBlip>
                <a:blip r:embed="rId3"/>
              </a:buBlip>
              <a:defRPr/>
            </a:pPr>
            <a:r>
              <a:rPr lang="en-US" sz="1600" dirty="0"/>
              <a:t>Modify </a:t>
            </a:r>
            <a:r>
              <a:rPr lang="en-US" sz="1600" dirty="0" err="1"/>
              <a:t>SmartArt</a:t>
            </a:r>
            <a:r>
              <a:rPr lang="en-US" sz="1600" dirty="0"/>
              <a:t> diagrams</a:t>
            </a:r>
          </a:p>
          <a:p>
            <a:pPr marL="274320" indent="-274320" eaLnBrk="1" fontAlgn="auto" hangingPunct="1">
              <a:spcAft>
                <a:spcPts val="0"/>
              </a:spcAft>
              <a:buClr>
                <a:schemeClr val="accent3"/>
              </a:buClr>
              <a:buSzPct val="100000"/>
              <a:buBlip>
                <a:blip r:embed="rId3"/>
              </a:buBlip>
              <a:defRPr/>
            </a:pPr>
            <a:r>
              <a:rPr lang="en-US" sz="1600" dirty="0"/>
              <a:t>Insert illustrations and shapes</a:t>
            </a:r>
          </a:p>
          <a:p>
            <a:pPr marL="274320" indent="-274320" eaLnBrk="1" fontAlgn="auto" hangingPunct="1">
              <a:spcAft>
                <a:spcPts val="0"/>
              </a:spcAft>
              <a:buClr>
                <a:schemeClr val="accent3"/>
              </a:buClr>
              <a:buSzPct val="100000"/>
              <a:buBlip>
                <a:blip r:embed="rId3"/>
              </a:buBlip>
              <a:defRPr/>
            </a:pPr>
            <a:r>
              <a:rPr lang="en-US" sz="1600" dirty="0"/>
              <a:t>Modify illustrations</a:t>
            </a:r>
          </a:p>
          <a:p>
            <a:pPr marL="274320" indent="-274320" eaLnBrk="1" fontAlgn="auto" hangingPunct="1">
              <a:spcAft>
                <a:spcPts val="0"/>
              </a:spcAft>
              <a:buClr>
                <a:schemeClr val="accent3"/>
              </a:buClr>
              <a:buSzPct val="100000"/>
              <a:buBlip>
                <a:blip r:embed="rId3"/>
              </a:buBlip>
              <a:defRPr/>
            </a:pPr>
            <a:r>
              <a:rPr lang="en-US" sz="1600" dirty="0"/>
              <a:t>Arrange illustrations and other content</a:t>
            </a:r>
          </a:p>
          <a:p>
            <a:pPr marL="274320" indent="-274320" eaLnBrk="1" fontAlgn="auto" hangingPunct="1">
              <a:spcAft>
                <a:spcPts val="0"/>
              </a:spcAft>
              <a:buClr>
                <a:schemeClr val="accent3"/>
              </a:buClr>
              <a:buSzPct val="100000"/>
              <a:buBlip>
                <a:blip r:embed="rId3"/>
              </a:buBlip>
              <a:defRPr/>
            </a:pPr>
            <a:r>
              <a:rPr lang="en-US" sz="1600" dirty="0"/>
              <a:t>Insert and modify charts</a:t>
            </a:r>
          </a:p>
          <a:p>
            <a:pPr marL="274320" indent="-274320" eaLnBrk="1" fontAlgn="auto" hangingPunct="1">
              <a:spcAft>
                <a:spcPts val="0"/>
              </a:spcAft>
              <a:buClr>
                <a:schemeClr val="accent3"/>
              </a:buClr>
              <a:buSzPct val="100000"/>
              <a:buBlip>
                <a:blip r:embed="rId3"/>
              </a:buBlip>
              <a:defRPr/>
            </a:pPr>
            <a:r>
              <a:rPr lang="en-US" sz="1600" dirty="0"/>
              <a:t>Insert and modify tables</a:t>
            </a:r>
          </a:p>
          <a:p>
            <a:pPr marL="284163" indent="-284163" eaLnBrk="1" fontAlgn="auto" hangingPunct="1">
              <a:spcAft>
                <a:spcPts val="0"/>
              </a:spcAft>
              <a:buClr>
                <a:schemeClr val="accent3"/>
              </a:buClr>
              <a:buNone/>
              <a:defRPr/>
            </a:pPr>
            <a:r>
              <a:rPr lang="en-US" sz="1800" b="1" i="1" dirty="0"/>
              <a:t>Collaborating and Delivering</a:t>
            </a:r>
            <a:endParaRPr lang="en-US" sz="1800" i="1" dirty="0"/>
          </a:p>
          <a:p>
            <a:pPr marL="274320" indent="-274320" eaLnBrk="1" fontAlgn="auto" hangingPunct="1">
              <a:spcAft>
                <a:spcPts val="0"/>
              </a:spcAft>
              <a:buClr>
                <a:schemeClr val="accent3"/>
              </a:buClr>
              <a:buSzPct val="100000"/>
              <a:buBlip>
                <a:blip r:embed="rId3"/>
              </a:buBlip>
              <a:defRPr/>
            </a:pPr>
            <a:r>
              <a:rPr lang="en-US" sz="1600" dirty="0"/>
              <a:t>Review presentations</a:t>
            </a:r>
          </a:p>
          <a:p>
            <a:pPr marL="274320" indent="-274320" eaLnBrk="1" fontAlgn="auto" hangingPunct="1">
              <a:spcAft>
                <a:spcPts val="0"/>
              </a:spcAft>
              <a:buClr>
                <a:schemeClr val="accent3"/>
              </a:buClr>
              <a:buSzPct val="100000"/>
              <a:buBlip>
                <a:blip r:embed="rId3"/>
              </a:buBlip>
              <a:defRPr/>
            </a:pPr>
            <a:r>
              <a:rPr lang="en-US" sz="1600" dirty="0"/>
              <a:t>Protect presentations</a:t>
            </a:r>
          </a:p>
          <a:p>
            <a:pPr marL="274320" indent="-274320" eaLnBrk="1" fontAlgn="auto" hangingPunct="1">
              <a:spcAft>
                <a:spcPts val="0"/>
              </a:spcAft>
              <a:buClr>
                <a:schemeClr val="accent3"/>
              </a:buClr>
              <a:buSzPct val="100000"/>
              <a:buBlip>
                <a:blip r:embed="rId3"/>
              </a:buBlip>
              <a:defRPr/>
            </a:pPr>
            <a:r>
              <a:rPr lang="en-US" sz="1600" dirty="0"/>
              <a:t>Secure and Share presentations</a:t>
            </a:r>
          </a:p>
          <a:p>
            <a:pPr marL="274320" indent="-274320" eaLnBrk="1" fontAlgn="auto" hangingPunct="1">
              <a:spcAft>
                <a:spcPts val="0"/>
              </a:spcAft>
              <a:buClr>
                <a:schemeClr val="accent3"/>
              </a:buClr>
              <a:buSzPct val="100000"/>
              <a:buBlip>
                <a:blip r:embed="rId3"/>
              </a:buBlip>
              <a:defRPr/>
            </a:pPr>
            <a:r>
              <a:rPr lang="en-US" sz="1600" dirty="0"/>
              <a:t>Prepare printed materials</a:t>
            </a:r>
          </a:p>
          <a:p>
            <a:pPr marL="274320" indent="-274320" eaLnBrk="1" fontAlgn="auto" hangingPunct="1">
              <a:spcAft>
                <a:spcPts val="0"/>
              </a:spcAft>
              <a:buClr>
                <a:schemeClr val="accent3"/>
              </a:buClr>
              <a:buSzPct val="100000"/>
              <a:buBlip>
                <a:blip r:embed="rId3"/>
              </a:buBlip>
              <a:defRPr/>
            </a:pPr>
            <a:r>
              <a:rPr lang="en-US" sz="1600" dirty="0"/>
              <a:t>Prepare for and rehearse delivery</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p:txBody>
          <a:bodyPr anchor="t">
            <a:noAutofit/>
          </a:bodyPr>
          <a:lstStyle/>
          <a:p>
            <a:pPr eaLnBrk="1" fontAlgn="auto" hangingPunct="1">
              <a:spcAft>
                <a:spcPts val="0"/>
              </a:spcAft>
              <a:defRPr/>
            </a:pPr>
            <a:r>
              <a:rPr lang="en-US" dirty="0"/>
              <a:t>MCAS Access Objectives</a:t>
            </a:r>
          </a:p>
        </p:txBody>
      </p:sp>
      <p:sp>
        <p:nvSpPr>
          <p:cNvPr id="27651" name="Rectangle 8"/>
          <p:cNvSpPr>
            <a:spLocks noGrp="1" noChangeArrowheads="1"/>
          </p:cNvSpPr>
          <p:nvPr>
            <p:ph idx="1"/>
          </p:nvPr>
        </p:nvSpPr>
        <p:spPr>
          <a:xfrm>
            <a:off x="457200" y="1317567"/>
            <a:ext cx="8229600" cy="4525963"/>
          </a:xfrm>
        </p:spPr>
        <p:txBody>
          <a:bodyPr>
            <a:normAutofit lnSpcReduction="10000"/>
          </a:bodyPr>
          <a:lstStyle/>
          <a:p>
            <a:pPr marL="284163" indent="-284163" eaLnBrk="1" fontAlgn="auto" hangingPunct="1">
              <a:spcAft>
                <a:spcPts val="0"/>
              </a:spcAft>
              <a:buClr>
                <a:schemeClr val="accent3"/>
              </a:buClr>
              <a:buNone/>
              <a:defRPr/>
            </a:pPr>
            <a:r>
              <a:rPr lang="en-US" sz="1800" b="1" i="1" dirty="0"/>
              <a:t>Structuring a Database</a:t>
            </a:r>
            <a:endParaRPr lang="en-US" sz="1800" i="1" dirty="0"/>
          </a:p>
          <a:p>
            <a:pPr marL="274320" indent="-274320" eaLnBrk="1" fontAlgn="auto" hangingPunct="1">
              <a:spcAft>
                <a:spcPts val="0"/>
              </a:spcAft>
              <a:buClr>
                <a:schemeClr val="accent3"/>
              </a:buClr>
              <a:buSzPct val="100000"/>
              <a:buBlip>
                <a:blip r:embed="rId3"/>
              </a:buBlip>
              <a:defRPr/>
            </a:pPr>
            <a:r>
              <a:rPr lang="en-US" sz="1600" dirty="0"/>
              <a:t>Define data , types &amp; relationships</a:t>
            </a:r>
          </a:p>
          <a:p>
            <a:pPr marL="274320" indent="-274320" eaLnBrk="1" fontAlgn="auto" hangingPunct="1">
              <a:spcAft>
                <a:spcPts val="0"/>
              </a:spcAft>
              <a:buClr>
                <a:schemeClr val="accent3"/>
              </a:buClr>
              <a:buSzPct val="100000"/>
              <a:buBlip>
                <a:blip r:embed="rId3"/>
              </a:buBlip>
              <a:defRPr/>
            </a:pPr>
            <a:r>
              <a:rPr lang="en-US" sz="1600" dirty="0"/>
              <a:t>Print table relationships</a:t>
            </a:r>
          </a:p>
          <a:p>
            <a:pPr marL="274320" indent="-274320" eaLnBrk="1" fontAlgn="auto" hangingPunct="1">
              <a:spcAft>
                <a:spcPts val="0"/>
              </a:spcAft>
              <a:buClr>
                <a:schemeClr val="accent3"/>
              </a:buClr>
              <a:buSzPct val="100000"/>
              <a:buBlip>
                <a:blip r:embed="rId3"/>
              </a:buBlip>
              <a:defRPr/>
            </a:pPr>
            <a:r>
              <a:rPr lang="en-US" sz="1600" dirty="0"/>
              <a:t>Add, change, remove primary keys</a:t>
            </a:r>
          </a:p>
          <a:p>
            <a:pPr marL="274320" indent="-274320" eaLnBrk="1" fontAlgn="auto" hangingPunct="1">
              <a:spcAft>
                <a:spcPts val="0"/>
              </a:spcAft>
              <a:buClr>
                <a:schemeClr val="accent3"/>
              </a:buClr>
              <a:buSzPct val="100000"/>
              <a:buBlip>
                <a:blip r:embed="rId3"/>
              </a:buBlip>
              <a:defRPr/>
            </a:pPr>
            <a:r>
              <a:rPr lang="en-US" sz="1600" dirty="0"/>
              <a:t>Split databases</a:t>
            </a:r>
          </a:p>
          <a:p>
            <a:pPr marL="284163" indent="-284163" eaLnBrk="1" fontAlgn="auto" hangingPunct="1">
              <a:spcAft>
                <a:spcPts val="0"/>
              </a:spcAft>
              <a:buClr>
                <a:schemeClr val="accent3"/>
              </a:buClr>
              <a:buNone/>
              <a:defRPr/>
            </a:pPr>
            <a:r>
              <a:rPr lang="en-US" sz="1800" b="1" i="1" dirty="0"/>
              <a:t>Creating and Formatting Elements</a:t>
            </a:r>
            <a:endParaRPr lang="en-US" sz="1800" i="1" dirty="0"/>
          </a:p>
          <a:p>
            <a:pPr marL="274320" indent="-274320" eaLnBrk="1" fontAlgn="auto" hangingPunct="1">
              <a:spcAft>
                <a:spcPts val="0"/>
              </a:spcAft>
              <a:buClr>
                <a:schemeClr val="accent3"/>
              </a:buClr>
              <a:buSzPct val="100000"/>
              <a:buBlip>
                <a:blip r:embed="rId3"/>
              </a:buBlip>
              <a:defRPr/>
            </a:pPr>
            <a:r>
              <a:rPr lang="en-US" sz="1600" dirty="0"/>
              <a:t>Create  databases</a:t>
            </a:r>
          </a:p>
          <a:p>
            <a:pPr marL="274320" indent="-274320" eaLnBrk="1" fontAlgn="auto" hangingPunct="1">
              <a:spcAft>
                <a:spcPts val="0"/>
              </a:spcAft>
              <a:buClr>
                <a:schemeClr val="accent3"/>
              </a:buClr>
              <a:buSzPct val="100000"/>
              <a:buBlip>
                <a:blip r:embed="rId3"/>
              </a:buBlip>
              <a:defRPr/>
            </a:pPr>
            <a:r>
              <a:rPr lang="en-US" sz="1600" dirty="0"/>
              <a:t>Create and modify forms and reports</a:t>
            </a:r>
          </a:p>
          <a:p>
            <a:pPr marL="274320" indent="-274320" eaLnBrk="1" fontAlgn="auto" hangingPunct="1">
              <a:spcAft>
                <a:spcPts val="0"/>
              </a:spcAft>
              <a:buClr>
                <a:schemeClr val="accent3"/>
              </a:buClr>
              <a:buSzPct val="100000"/>
              <a:buBlip>
                <a:blip r:embed="rId3"/>
              </a:buBlip>
              <a:defRPr/>
            </a:pPr>
            <a:r>
              <a:rPr lang="en-US" sz="1600" dirty="0"/>
              <a:t>Create and modify tables</a:t>
            </a:r>
          </a:p>
          <a:p>
            <a:pPr marL="274320" indent="-274320" eaLnBrk="1" fontAlgn="auto" hangingPunct="1">
              <a:spcAft>
                <a:spcPts val="0"/>
              </a:spcAft>
              <a:buClr>
                <a:schemeClr val="accent3"/>
              </a:buClr>
              <a:buSzPct val="100000"/>
              <a:buBlip>
                <a:blip r:embed="rId3"/>
              </a:buBlip>
              <a:defRPr/>
            </a:pPr>
            <a:r>
              <a:rPr lang="en-US" sz="1600" dirty="0"/>
              <a:t>Create and modify  field properties</a:t>
            </a:r>
          </a:p>
          <a:p>
            <a:pPr marL="284163" indent="-284163" eaLnBrk="1" fontAlgn="auto" hangingPunct="1">
              <a:spcAft>
                <a:spcPts val="0"/>
              </a:spcAft>
              <a:buClr>
                <a:schemeClr val="accent3"/>
              </a:buClr>
              <a:buNone/>
              <a:defRPr/>
            </a:pPr>
            <a:r>
              <a:rPr lang="en-US" sz="1800" b="1" i="1" dirty="0"/>
              <a:t>Entering and Modifying Data</a:t>
            </a:r>
            <a:endParaRPr lang="en-US" sz="1800" i="1" dirty="0"/>
          </a:p>
          <a:p>
            <a:pPr marL="274320" indent="-274320" eaLnBrk="1" fontAlgn="auto" hangingPunct="1">
              <a:spcAft>
                <a:spcPts val="0"/>
              </a:spcAft>
              <a:buClr>
                <a:schemeClr val="accent3"/>
              </a:buClr>
              <a:buSzPct val="100000"/>
              <a:buBlip>
                <a:blip r:embed="rId3"/>
              </a:buBlip>
              <a:defRPr/>
            </a:pPr>
            <a:r>
              <a:rPr lang="en-US" sz="1600" dirty="0"/>
              <a:t>Enter, edit and delete records</a:t>
            </a:r>
          </a:p>
          <a:p>
            <a:pPr marL="274320" indent="-274320" eaLnBrk="1" fontAlgn="auto" hangingPunct="1">
              <a:spcAft>
                <a:spcPts val="0"/>
              </a:spcAft>
              <a:buClr>
                <a:schemeClr val="accent3"/>
              </a:buClr>
              <a:buSzPct val="100000"/>
              <a:buBlip>
                <a:blip r:embed="rId3"/>
              </a:buBlip>
              <a:defRPr/>
            </a:pPr>
            <a:r>
              <a:rPr lang="en-US" sz="1600" dirty="0"/>
              <a:t>Navigate records; Find/Replace data</a:t>
            </a:r>
          </a:p>
          <a:p>
            <a:pPr marL="274320" indent="-274320" eaLnBrk="1" fontAlgn="auto" hangingPunct="1">
              <a:spcAft>
                <a:spcPts val="0"/>
              </a:spcAft>
              <a:buClr>
                <a:schemeClr val="accent3"/>
              </a:buClr>
              <a:buSzPct val="100000"/>
              <a:buBlip>
                <a:blip r:embed="rId3"/>
              </a:buBlip>
              <a:defRPr/>
            </a:pPr>
            <a:r>
              <a:rPr lang="en-US" sz="1600" dirty="0"/>
              <a:t>Attach documents to records</a:t>
            </a:r>
          </a:p>
          <a:p>
            <a:pPr marL="274320" indent="-274320" eaLnBrk="1" fontAlgn="auto" hangingPunct="1">
              <a:spcAft>
                <a:spcPts val="0"/>
              </a:spcAft>
              <a:buClr>
                <a:schemeClr val="accent3"/>
              </a:buClr>
              <a:buSzPct val="100000"/>
              <a:buBlip>
                <a:blip r:embed="rId3"/>
              </a:buBlip>
              <a:defRPr/>
            </a:pPr>
            <a:r>
              <a:rPr lang="en-US" sz="1600" dirty="0"/>
              <a:t>Import data</a:t>
            </a:r>
          </a:p>
        </p:txBody>
      </p:sp>
      <p:sp>
        <p:nvSpPr>
          <p:cNvPr id="4" name="Content Placeholder 3"/>
          <p:cNvSpPr>
            <a:spLocks noGrp="1"/>
          </p:cNvSpPr>
          <p:nvPr>
            <p:ph sz="half" idx="4294967295"/>
          </p:nvPr>
        </p:nvSpPr>
        <p:spPr>
          <a:xfrm>
            <a:off x="4567844" y="1316182"/>
            <a:ext cx="4343400" cy="4876800"/>
          </a:xfrm>
          <a:prstGeom prst="rect">
            <a:avLst/>
          </a:prstGeom>
        </p:spPr>
        <p:txBody>
          <a:bodyPr>
            <a:normAutofit/>
          </a:bodyPr>
          <a:lstStyle/>
          <a:p>
            <a:pPr marL="284163" indent="-284163" eaLnBrk="1" fontAlgn="auto" hangingPunct="1">
              <a:spcAft>
                <a:spcPts val="0"/>
              </a:spcAft>
              <a:buClr>
                <a:schemeClr val="accent3"/>
              </a:buClr>
              <a:buNone/>
              <a:defRPr/>
            </a:pPr>
            <a:r>
              <a:rPr lang="en-US" sz="1800" b="1" i="1" dirty="0"/>
              <a:t>Creating and Modifying Queries</a:t>
            </a:r>
            <a:endParaRPr lang="en-US" sz="1800" i="1" dirty="0"/>
          </a:p>
          <a:p>
            <a:pPr marL="274320" indent="-274320" eaLnBrk="1" fontAlgn="auto" hangingPunct="1">
              <a:spcAft>
                <a:spcPts val="0"/>
              </a:spcAft>
              <a:buClr>
                <a:schemeClr val="accent3"/>
              </a:buClr>
              <a:buSzPct val="100000"/>
              <a:buBlip>
                <a:blip r:embed="rId3"/>
              </a:buBlip>
              <a:defRPr/>
            </a:pPr>
            <a:r>
              <a:rPr lang="en-US" sz="1600" dirty="0"/>
              <a:t>Create  queries</a:t>
            </a:r>
          </a:p>
          <a:p>
            <a:pPr marL="274320" indent="-274320" eaLnBrk="1" fontAlgn="auto" hangingPunct="1">
              <a:spcAft>
                <a:spcPts val="0"/>
              </a:spcAft>
              <a:buClr>
                <a:schemeClr val="accent3"/>
              </a:buClr>
              <a:buSzPct val="100000"/>
              <a:buBlip>
                <a:blip r:embed="rId3"/>
              </a:buBlip>
              <a:defRPr/>
            </a:pPr>
            <a:r>
              <a:rPr lang="en-US" sz="1600" dirty="0"/>
              <a:t>Modify queries</a:t>
            </a:r>
          </a:p>
          <a:p>
            <a:pPr marL="284163" indent="-284163" eaLnBrk="1" fontAlgn="auto" hangingPunct="1">
              <a:spcAft>
                <a:spcPts val="0"/>
              </a:spcAft>
              <a:buClr>
                <a:schemeClr val="accent3"/>
              </a:buClr>
              <a:buNone/>
              <a:defRPr/>
            </a:pPr>
            <a:r>
              <a:rPr lang="en-US" sz="1800" b="1" i="1" dirty="0"/>
              <a:t>Presenting and Sharing Data</a:t>
            </a:r>
            <a:endParaRPr lang="en-US" sz="1800" i="1" dirty="0"/>
          </a:p>
          <a:p>
            <a:pPr marL="274320" indent="-274320" eaLnBrk="1" fontAlgn="auto" hangingPunct="1">
              <a:spcAft>
                <a:spcPts val="0"/>
              </a:spcAft>
              <a:buClr>
                <a:schemeClr val="accent3"/>
              </a:buClr>
              <a:buSzPct val="100000"/>
              <a:buBlip>
                <a:blip r:embed="rId3"/>
              </a:buBlip>
              <a:defRPr/>
            </a:pPr>
            <a:r>
              <a:rPr lang="en-US" sz="1600" dirty="0"/>
              <a:t>Sort data</a:t>
            </a:r>
          </a:p>
          <a:p>
            <a:pPr marL="274320" indent="-274320" eaLnBrk="1" fontAlgn="auto" hangingPunct="1">
              <a:spcAft>
                <a:spcPts val="0"/>
              </a:spcAft>
              <a:buClr>
                <a:schemeClr val="accent3"/>
              </a:buClr>
              <a:buSzPct val="100000"/>
              <a:buBlip>
                <a:blip r:embed="rId3"/>
              </a:buBlip>
              <a:defRPr/>
            </a:pPr>
            <a:r>
              <a:rPr lang="en-US" sz="1600" dirty="0"/>
              <a:t>Filter data</a:t>
            </a:r>
          </a:p>
          <a:p>
            <a:pPr marL="274320" indent="-274320" eaLnBrk="1" fontAlgn="auto" hangingPunct="1">
              <a:spcAft>
                <a:spcPts val="0"/>
              </a:spcAft>
              <a:buClr>
                <a:schemeClr val="accent3"/>
              </a:buClr>
              <a:buSzPct val="100000"/>
              <a:buBlip>
                <a:blip r:embed="rId3"/>
              </a:buBlip>
              <a:defRPr/>
            </a:pPr>
            <a:r>
              <a:rPr lang="en-US" sz="1600" dirty="0"/>
              <a:t>Create and modify charts</a:t>
            </a:r>
          </a:p>
          <a:p>
            <a:pPr marL="274320" indent="-274320" eaLnBrk="1" fontAlgn="auto" hangingPunct="1">
              <a:spcAft>
                <a:spcPts val="0"/>
              </a:spcAft>
              <a:buClr>
                <a:schemeClr val="accent3"/>
              </a:buClr>
              <a:buSzPct val="100000"/>
              <a:buBlip>
                <a:blip r:embed="rId3"/>
              </a:buBlip>
              <a:defRPr/>
            </a:pPr>
            <a:r>
              <a:rPr lang="en-US" sz="1600" dirty="0"/>
              <a:t>Export data</a:t>
            </a:r>
          </a:p>
          <a:p>
            <a:pPr marL="274320" indent="-274320" eaLnBrk="1" fontAlgn="auto" hangingPunct="1">
              <a:spcAft>
                <a:spcPts val="0"/>
              </a:spcAft>
              <a:buClr>
                <a:schemeClr val="accent3"/>
              </a:buClr>
              <a:buSzPct val="100000"/>
              <a:buBlip>
                <a:blip r:embed="rId3"/>
              </a:buBlip>
              <a:defRPr/>
            </a:pPr>
            <a:r>
              <a:rPr lang="en-US" sz="1600" dirty="0"/>
              <a:t>Save database objects as other file types</a:t>
            </a:r>
          </a:p>
          <a:p>
            <a:pPr marL="274320" indent="-274320" eaLnBrk="1" fontAlgn="auto" hangingPunct="1">
              <a:spcAft>
                <a:spcPts val="0"/>
              </a:spcAft>
              <a:buClr>
                <a:schemeClr val="accent3"/>
              </a:buClr>
              <a:buSzPct val="100000"/>
              <a:buBlip>
                <a:blip r:embed="rId3"/>
              </a:buBlip>
              <a:defRPr/>
            </a:pPr>
            <a:r>
              <a:rPr lang="en-US" sz="1600" dirty="0"/>
              <a:t>Print database objects</a:t>
            </a:r>
          </a:p>
          <a:p>
            <a:pPr marL="284163" indent="-284163" eaLnBrk="1" fontAlgn="auto" hangingPunct="1">
              <a:spcAft>
                <a:spcPts val="0"/>
              </a:spcAft>
              <a:buClr>
                <a:schemeClr val="accent3"/>
              </a:buClr>
              <a:buNone/>
              <a:defRPr/>
            </a:pPr>
            <a:r>
              <a:rPr lang="en-US" sz="1800" b="1" i="1" dirty="0"/>
              <a:t>Managing and Maintaining Databases</a:t>
            </a:r>
            <a:endParaRPr lang="en-US" sz="1800" i="1" dirty="0"/>
          </a:p>
          <a:p>
            <a:pPr marL="274320" indent="-274320" eaLnBrk="1" fontAlgn="auto" hangingPunct="1">
              <a:spcAft>
                <a:spcPts val="0"/>
              </a:spcAft>
              <a:buClr>
                <a:schemeClr val="accent3"/>
              </a:buClr>
              <a:buSzPct val="100000"/>
              <a:buBlip>
                <a:blip r:embed="rId3"/>
              </a:buBlip>
              <a:defRPr/>
            </a:pPr>
            <a:r>
              <a:rPr lang="en-US" sz="1600" dirty="0"/>
              <a:t>Perform routine database operations</a:t>
            </a:r>
          </a:p>
          <a:p>
            <a:pPr marL="274320" indent="-274320" eaLnBrk="1" fontAlgn="auto" hangingPunct="1">
              <a:spcAft>
                <a:spcPts val="0"/>
              </a:spcAft>
              <a:buClr>
                <a:schemeClr val="accent3"/>
              </a:buClr>
              <a:buSzPct val="100000"/>
              <a:buBlip>
                <a:blip r:embed="rId3"/>
              </a:buBlip>
              <a:defRPr/>
            </a:pPr>
            <a:r>
              <a:rPr lang="en-US" sz="1600" dirty="0"/>
              <a:t>Manage databases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p:txBody>
          <a:bodyPr anchor="t">
            <a:noAutofit/>
          </a:bodyPr>
          <a:lstStyle/>
          <a:p>
            <a:pPr eaLnBrk="1" fontAlgn="auto" hangingPunct="1">
              <a:spcAft>
                <a:spcPts val="0"/>
              </a:spcAft>
              <a:defRPr/>
            </a:pPr>
            <a:r>
              <a:rPr lang="en-US" dirty="0"/>
              <a:t>MCAS Vista</a:t>
            </a:r>
            <a:r>
              <a:rPr lang="en-US" i="1" dirty="0"/>
              <a:t> </a:t>
            </a:r>
            <a:r>
              <a:rPr lang="en-US" dirty="0"/>
              <a:t>Objectives</a:t>
            </a:r>
            <a:endParaRPr lang="en-US" i="1" dirty="0"/>
          </a:p>
        </p:txBody>
      </p:sp>
      <p:sp>
        <p:nvSpPr>
          <p:cNvPr id="27651" name="Rectangle 8"/>
          <p:cNvSpPr>
            <a:spLocks noGrp="1" noChangeArrowheads="1"/>
          </p:cNvSpPr>
          <p:nvPr>
            <p:ph idx="1"/>
          </p:nvPr>
        </p:nvSpPr>
        <p:spPr>
          <a:xfrm>
            <a:off x="232756" y="1317567"/>
            <a:ext cx="8454044" cy="4525963"/>
          </a:xfrm>
        </p:spPr>
        <p:txBody>
          <a:bodyPr>
            <a:normAutofit fontScale="92500" lnSpcReduction="20000"/>
          </a:bodyPr>
          <a:lstStyle/>
          <a:p>
            <a:pPr marL="284163" indent="-284163" eaLnBrk="1" fontAlgn="auto" hangingPunct="1">
              <a:spcAft>
                <a:spcPts val="0"/>
              </a:spcAft>
              <a:buClr>
                <a:schemeClr val="accent3"/>
              </a:buClr>
              <a:buNone/>
              <a:defRPr/>
            </a:pPr>
            <a:r>
              <a:rPr lang="en-US" sz="1800" b="1" dirty="0"/>
              <a:t>Protecting Your Computer</a:t>
            </a:r>
            <a:endParaRPr lang="en-US" sz="1800" i="1" dirty="0"/>
          </a:p>
          <a:p>
            <a:pPr marL="274320" indent="-274320" eaLnBrk="1" fontAlgn="auto" hangingPunct="1">
              <a:spcAft>
                <a:spcPts val="0"/>
              </a:spcAft>
              <a:buClr>
                <a:schemeClr val="accent3"/>
              </a:buClr>
              <a:buSzPct val="100000"/>
              <a:buBlip>
                <a:blip r:embed="rId3"/>
              </a:buBlip>
              <a:defRPr/>
            </a:pPr>
            <a:r>
              <a:rPr lang="en-US" sz="1700" dirty="0"/>
              <a:t>Manage Windows Firewall, Malware &amp; IE</a:t>
            </a:r>
          </a:p>
          <a:p>
            <a:pPr marL="274320" indent="-274320" eaLnBrk="1" fontAlgn="auto" hangingPunct="1">
              <a:spcAft>
                <a:spcPts val="0"/>
              </a:spcAft>
              <a:buClr>
                <a:schemeClr val="accent3"/>
              </a:buClr>
              <a:buSzPct val="100000"/>
              <a:buBlip>
                <a:blip r:embed="rId3"/>
              </a:buBlip>
              <a:defRPr/>
            </a:pPr>
            <a:r>
              <a:rPr lang="en-US" sz="1700" dirty="0"/>
              <a:t>Configure Windows Update settings</a:t>
            </a:r>
          </a:p>
          <a:p>
            <a:pPr marL="274320" indent="-274320" eaLnBrk="1" fontAlgn="auto" hangingPunct="1">
              <a:spcAft>
                <a:spcPts val="0"/>
              </a:spcAft>
              <a:buClr>
                <a:schemeClr val="accent3"/>
              </a:buClr>
              <a:buSzPct val="100000"/>
              <a:buBlip>
                <a:blip r:embed="rId3"/>
              </a:buBlip>
              <a:defRPr/>
            </a:pPr>
            <a:r>
              <a:rPr lang="en-US" sz="1700" dirty="0"/>
              <a:t>Lock a computer</a:t>
            </a:r>
          </a:p>
          <a:p>
            <a:pPr marL="274320" indent="-274320" eaLnBrk="1" fontAlgn="auto" hangingPunct="1">
              <a:spcAft>
                <a:spcPts val="0"/>
              </a:spcAft>
              <a:buClr>
                <a:schemeClr val="accent3"/>
              </a:buClr>
              <a:buSzPct val="100000"/>
              <a:buBlip>
                <a:blip r:embed="rId3"/>
              </a:buBlip>
              <a:defRPr/>
            </a:pPr>
            <a:r>
              <a:rPr lang="en-US" sz="1700" dirty="0"/>
              <a:t>Configure local user accounts</a:t>
            </a:r>
          </a:p>
          <a:p>
            <a:pPr marL="284163" indent="-284163" eaLnBrk="1" fontAlgn="auto" hangingPunct="1">
              <a:spcAft>
                <a:spcPts val="0"/>
              </a:spcAft>
              <a:buClr>
                <a:schemeClr val="accent3"/>
              </a:buClr>
              <a:buNone/>
              <a:defRPr/>
            </a:pPr>
            <a:r>
              <a:rPr lang="en-US" sz="1800" b="1" dirty="0"/>
              <a:t>Managing Mobile &amp; Remote Computing</a:t>
            </a:r>
            <a:endParaRPr lang="en-US" sz="1800" i="1" dirty="0"/>
          </a:p>
          <a:p>
            <a:pPr marL="274320" indent="-274320" eaLnBrk="1" fontAlgn="auto" hangingPunct="1">
              <a:spcAft>
                <a:spcPts val="0"/>
              </a:spcAft>
              <a:buClr>
                <a:schemeClr val="accent3"/>
              </a:buClr>
              <a:buSzPct val="100000"/>
              <a:buBlip>
                <a:blip r:embed="rId3"/>
              </a:buBlip>
              <a:defRPr/>
            </a:pPr>
            <a:r>
              <a:rPr lang="en-US" sz="1700" dirty="0"/>
              <a:t>Manage power states &amp; network connections</a:t>
            </a:r>
          </a:p>
          <a:p>
            <a:pPr marL="274320" indent="-274320" eaLnBrk="1" fontAlgn="auto" hangingPunct="1">
              <a:spcAft>
                <a:spcPts val="0"/>
              </a:spcAft>
              <a:buClr>
                <a:schemeClr val="accent3"/>
              </a:buClr>
              <a:buSzPct val="100000"/>
              <a:buBlip>
                <a:blip r:embed="rId3"/>
              </a:buBlip>
              <a:defRPr/>
            </a:pPr>
            <a:r>
              <a:rPr lang="en-US" sz="1700" dirty="0"/>
              <a:t>Manage remote access to your computer</a:t>
            </a:r>
          </a:p>
          <a:p>
            <a:pPr marL="274320" indent="-274320" eaLnBrk="1" fontAlgn="auto" hangingPunct="1">
              <a:spcAft>
                <a:spcPts val="0"/>
              </a:spcAft>
              <a:buClr>
                <a:schemeClr val="accent3"/>
              </a:buClr>
              <a:buSzPct val="100000"/>
              <a:buBlip>
                <a:blip r:embed="rId3"/>
              </a:buBlip>
              <a:defRPr/>
            </a:pPr>
            <a:r>
              <a:rPr lang="en-US" sz="1700" dirty="0"/>
              <a:t>Connect to another computer</a:t>
            </a:r>
          </a:p>
          <a:p>
            <a:pPr marL="274320" indent="-274320" eaLnBrk="1" fontAlgn="auto" hangingPunct="1">
              <a:spcAft>
                <a:spcPts val="0"/>
              </a:spcAft>
              <a:buClr>
                <a:schemeClr val="accent3"/>
              </a:buClr>
              <a:buSzPct val="100000"/>
              <a:buBlip>
                <a:blip r:embed="rId3"/>
              </a:buBlip>
              <a:defRPr/>
            </a:pPr>
            <a:r>
              <a:rPr lang="en-US" sz="1700" dirty="0"/>
              <a:t>Configure and access offline files &amp; folders</a:t>
            </a:r>
          </a:p>
          <a:p>
            <a:pPr marL="284163" indent="-284163" eaLnBrk="1" fontAlgn="auto" hangingPunct="1">
              <a:spcAft>
                <a:spcPts val="0"/>
              </a:spcAft>
              <a:buClr>
                <a:schemeClr val="accent3"/>
              </a:buClr>
              <a:buNone/>
              <a:defRPr/>
            </a:pPr>
            <a:r>
              <a:rPr lang="en-US" sz="1800" b="1" dirty="0"/>
              <a:t>Optimizing &amp; Troubleshooting a Computer</a:t>
            </a:r>
            <a:endParaRPr lang="en-US" sz="1800" dirty="0"/>
          </a:p>
          <a:p>
            <a:pPr marL="274320" indent="-274320" eaLnBrk="1" fontAlgn="auto" hangingPunct="1">
              <a:spcAft>
                <a:spcPts val="0"/>
              </a:spcAft>
              <a:buClr>
                <a:schemeClr val="accent3"/>
              </a:buClr>
              <a:buSzPct val="100000"/>
              <a:buBlip>
                <a:blip r:embed="rId3"/>
              </a:buBlip>
              <a:defRPr/>
            </a:pPr>
            <a:r>
              <a:rPr lang="en-US" sz="1700" dirty="0"/>
              <a:t>Increase processing speed</a:t>
            </a:r>
          </a:p>
          <a:p>
            <a:pPr marL="274320" indent="-274320" eaLnBrk="1" fontAlgn="auto" hangingPunct="1">
              <a:spcAft>
                <a:spcPts val="0"/>
              </a:spcAft>
              <a:buClr>
                <a:schemeClr val="accent3"/>
              </a:buClr>
              <a:buSzPct val="100000"/>
              <a:buBlip>
                <a:blip r:embed="rId3"/>
              </a:buBlip>
              <a:defRPr/>
            </a:pPr>
            <a:r>
              <a:rPr lang="en-US" sz="1700" dirty="0"/>
              <a:t>Locate troubleshooting &amp; system information</a:t>
            </a:r>
          </a:p>
          <a:p>
            <a:pPr marL="274320" indent="-274320" eaLnBrk="1" fontAlgn="auto" hangingPunct="1">
              <a:spcAft>
                <a:spcPts val="0"/>
              </a:spcAft>
              <a:buClr>
                <a:schemeClr val="accent3"/>
              </a:buClr>
              <a:buSzPct val="100000"/>
              <a:buBlip>
                <a:blip r:embed="rId3"/>
              </a:buBlip>
              <a:defRPr/>
            </a:pPr>
            <a:r>
              <a:rPr lang="en-US" sz="1700" dirty="0"/>
              <a:t>Repair a network connection</a:t>
            </a:r>
          </a:p>
          <a:p>
            <a:pPr marL="274320" indent="-274320" eaLnBrk="1" fontAlgn="auto" hangingPunct="1">
              <a:spcAft>
                <a:spcPts val="0"/>
              </a:spcAft>
              <a:buClr>
                <a:schemeClr val="accent3"/>
              </a:buClr>
              <a:buSzPct val="100000"/>
              <a:buBlip>
                <a:blip r:embed="rId3"/>
              </a:buBlip>
              <a:defRPr/>
            </a:pPr>
            <a:r>
              <a:rPr lang="en-US" sz="1700" dirty="0"/>
              <a:t>Recover from software &amp; OS errors</a:t>
            </a:r>
          </a:p>
          <a:p>
            <a:pPr marL="274320" indent="-274320" eaLnBrk="1" fontAlgn="auto" hangingPunct="1">
              <a:spcAft>
                <a:spcPts val="0"/>
              </a:spcAft>
              <a:buClr>
                <a:schemeClr val="accent3"/>
              </a:buClr>
              <a:buSzPct val="100000"/>
              <a:buBlip>
                <a:blip r:embed="rId3"/>
              </a:buBlip>
              <a:defRPr/>
            </a:pPr>
            <a:r>
              <a:rPr lang="en-US" sz="1700" dirty="0"/>
              <a:t>Troubleshoot printing errors</a:t>
            </a:r>
          </a:p>
          <a:p>
            <a:pPr marL="274320" indent="-274320" eaLnBrk="1" fontAlgn="auto" hangingPunct="1">
              <a:spcAft>
                <a:spcPts val="0"/>
              </a:spcAft>
              <a:buClr>
                <a:schemeClr val="accent3"/>
              </a:buClr>
              <a:buSzPct val="100000"/>
              <a:buBlip>
                <a:blip r:embed="rId3"/>
              </a:buBlip>
              <a:defRPr/>
            </a:pPr>
            <a:r>
              <a:rPr lang="en-US" sz="1700" dirty="0"/>
              <a:t>Request and Manage Remote Assistance</a:t>
            </a:r>
          </a:p>
          <a:p>
            <a:pPr marL="274320" indent="-274320" eaLnBrk="1" fontAlgn="auto" hangingPunct="1">
              <a:spcAft>
                <a:spcPts val="0"/>
              </a:spcAft>
              <a:buClr>
                <a:srgbClr val="002060"/>
              </a:buClr>
              <a:buSzPct val="200000"/>
              <a:defRPr/>
            </a:pPr>
            <a:endParaRPr lang="en-US" sz="1700" dirty="0"/>
          </a:p>
        </p:txBody>
      </p:sp>
      <p:sp>
        <p:nvSpPr>
          <p:cNvPr id="4" name="Content Placeholder 3"/>
          <p:cNvSpPr>
            <a:spLocks noGrp="1"/>
          </p:cNvSpPr>
          <p:nvPr>
            <p:ph sz="half" idx="4294967295"/>
          </p:nvPr>
        </p:nvSpPr>
        <p:spPr>
          <a:xfrm>
            <a:off x="4800600" y="1299556"/>
            <a:ext cx="4343400" cy="4876800"/>
          </a:xfrm>
          <a:prstGeom prst="rect">
            <a:avLst/>
          </a:prstGeom>
        </p:spPr>
        <p:txBody>
          <a:bodyPr>
            <a:normAutofit fontScale="92500" lnSpcReduction="10000"/>
          </a:bodyPr>
          <a:lstStyle/>
          <a:p>
            <a:pPr marL="284163" indent="-284163" eaLnBrk="1" fontAlgn="auto" hangingPunct="1">
              <a:spcAft>
                <a:spcPts val="0"/>
              </a:spcAft>
              <a:buClr>
                <a:schemeClr val="accent3"/>
              </a:buClr>
              <a:buNone/>
              <a:defRPr/>
            </a:pPr>
            <a:r>
              <a:rPr lang="en-US" sz="1800" b="1" dirty="0"/>
              <a:t>Managing Software, Disks &amp; Devices</a:t>
            </a:r>
            <a:endParaRPr lang="en-US" sz="1800" dirty="0"/>
          </a:p>
          <a:p>
            <a:pPr marL="274320" indent="-274320" eaLnBrk="1" fontAlgn="auto" hangingPunct="1">
              <a:spcAft>
                <a:spcPts val="0"/>
              </a:spcAft>
              <a:buClr>
                <a:schemeClr val="accent3"/>
              </a:buClr>
              <a:buSzPct val="100000"/>
              <a:buBlip>
                <a:blip r:embed="rId3"/>
              </a:buBlip>
              <a:defRPr/>
            </a:pPr>
            <a:r>
              <a:rPr lang="en-US" sz="1700" dirty="0"/>
              <a:t>Manage software, disks, devices &amp; drivers.</a:t>
            </a:r>
          </a:p>
          <a:p>
            <a:pPr marL="274320" indent="-274320" eaLnBrk="1" fontAlgn="auto" hangingPunct="1">
              <a:spcAft>
                <a:spcPts val="0"/>
              </a:spcAft>
              <a:buClr>
                <a:schemeClr val="accent3"/>
              </a:buClr>
              <a:buSzPct val="100000"/>
              <a:buBlip>
                <a:blip r:embed="rId3"/>
              </a:buBlip>
              <a:defRPr/>
            </a:pPr>
            <a:r>
              <a:rPr lang="en-US" sz="1700" dirty="0"/>
              <a:t>Manage display and multiple monitors</a:t>
            </a:r>
          </a:p>
          <a:p>
            <a:pPr marL="274320" indent="-274320" eaLnBrk="1" fontAlgn="auto" hangingPunct="1">
              <a:spcAft>
                <a:spcPts val="0"/>
              </a:spcAft>
              <a:buClr>
                <a:schemeClr val="accent3"/>
              </a:buClr>
              <a:buSzPct val="100000"/>
              <a:buBlip>
                <a:blip r:embed="rId3"/>
              </a:buBlip>
              <a:defRPr/>
            </a:pPr>
            <a:r>
              <a:rPr lang="en-US" sz="1700" dirty="0"/>
              <a:t>Install and configure a printer</a:t>
            </a:r>
          </a:p>
          <a:p>
            <a:pPr marL="284163" indent="-284163" eaLnBrk="1" fontAlgn="auto" hangingPunct="1">
              <a:spcAft>
                <a:spcPts val="0"/>
              </a:spcAft>
              <a:buClr>
                <a:schemeClr val="accent3"/>
              </a:buClr>
              <a:buNone/>
              <a:defRPr/>
            </a:pPr>
            <a:r>
              <a:rPr lang="en-US" sz="1800" b="1" dirty="0"/>
              <a:t>Managing Files and Folders</a:t>
            </a:r>
            <a:endParaRPr lang="en-US" sz="1800" i="1" dirty="0"/>
          </a:p>
          <a:p>
            <a:pPr marL="274320" indent="-274320" eaLnBrk="1" fontAlgn="auto" hangingPunct="1">
              <a:spcAft>
                <a:spcPts val="0"/>
              </a:spcAft>
              <a:buClr>
                <a:schemeClr val="accent3"/>
              </a:buClr>
              <a:buSzPct val="100000"/>
              <a:buBlip>
                <a:blip r:embed="rId3"/>
              </a:buBlip>
              <a:defRPr/>
            </a:pPr>
            <a:r>
              <a:rPr lang="en-US" sz="1700" dirty="0"/>
              <a:t>Manage Windows Explorer settings</a:t>
            </a:r>
          </a:p>
          <a:p>
            <a:pPr marL="274320" indent="-274320" eaLnBrk="1" fontAlgn="auto" hangingPunct="1">
              <a:spcAft>
                <a:spcPts val="0"/>
              </a:spcAft>
              <a:buClr>
                <a:schemeClr val="accent3"/>
              </a:buClr>
              <a:buSzPct val="100000"/>
              <a:buBlip>
                <a:blip r:embed="rId3"/>
              </a:buBlip>
              <a:defRPr/>
            </a:pPr>
            <a:r>
              <a:rPr lang="en-US" sz="1700" dirty="0"/>
              <a:t>Secure and share folders</a:t>
            </a:r>
          </a:p>
          <a:p>
            <a:pPr marL="274320" indent="-274320" eaLnBrk="1" fontAlgn="auto" hangingPunct="1">
              <a:spcAft>
                <a:spcPts val="0"/>
              </a:spcAft>
              <a:buClr>
                <a:schemeClr val="accent3"/>
              </a:buClr>
              <a:buSzPct val="100000"/>
              <a:buBlip>
                <a:blip r:embed="rId3"/>
              </a:buBlip>
              <a:defRPr/>
            </a:pPr>
            <a:r>
              <a:rPr lang="en-US" sz="1700" dirty="0"/>
              <a:t>Search for files and folders</a:t>
            </a:r>
          </a:p>
          <a:p>
            <a:pPr marL="274320" indent="-274320" eaLnBrk="1" fontAlgn="auto" hangingPunct="1">
              <a:spcAft>
                <a:spcPts val="0"/>
              </a:spcAft>
              <a:buClr>
                <a:schemeClr val="accent3"/>
              </a:buClr>
              <a:buSzPct val="100000"/>
              <a:buBlip>
                <a:blip r:embed="rId3"/>
              </a:buBlip>
              <a:defRPr/>
            </a:pPr>
            <a:r>
              <a:rPr lang="en-US" sz="1700" dirty="0"/>
              <a:t>Organize and manage files within folders</a:t>
            </a:r>
          </a:p>
          <a:p>
            <a:pPr marL="274320" indent="-274320" eaLnBrk="1" fontAlgn="auto" hangingPunct="1">
              <a:spcAft>
                <a:spcPts val="0"/>
              </a:spcAft>
              <a:buClr>
                <a:schemeClr val="accent3"/>
              </a:buClr>
              <a:buSzPct val="100000"/>
              <a:buBlip>
                <a:blip r:embed="rId3"/>
              </a:buBlip>
              <a:defRPr/>
            </a:pPr>
            <a:r>
              <a:rPr lang="en-US" sz="1700" dirty="0"/>
              <a:t>Back up and restore files and folders</a:t>
            </a:r>
          </a:p>
          <a:p>
            <a:pPr marL="284163" indent="-284163" eaLnBrk="1" fontAlgn="auto" hangingPunct="1">
              <a:spcAft>
                <a:spcPts val="0"/>
              </a:spcAft>
              <a:buClr>
                <a:schemeClr val="accent3"/>
              </a:buClr>
              <a:buNone/>
              <a:defRPr/>
            </a:pPr>
            <a:r>
              <a:rPr lang="en-US" sz="1800" b="1" dirty="0"/>
              <a:t>Customizing Windows Vista</a:t>
            </a:r>
            <a:endParaRPr lang="en-US" sz="1800" i="1" dirty="0"/>
          </a:p>
          <a:p>
            <a:pPr marL="274320" indent="-274320" eaLnBrk="1" fontAlgn="auto" hangingPunct="1">
              <a:spcAft>
                <a:spcPts val="0"/>
              </a:spcAft>
              <a:buClr>
                <a:schemeClr val="accent3"/>
              </a:buClr>
              <a:buSzPct val="100000"/>
              <a:buBlip>
                <a:blip r:embed="rId3"/>
              </a:buBlip>
              <a:defRPr/>
            </a:pPr>
            <a:r>
              <a:rPr lang="en-US" sz="1700" dirty="0"/>
              <a:t>Customize the Start menu and taskbar</a:t>
            </a:r>
          </a:p>
          <a:p>
            <a:pPr marL="274320" indent="-274320" eaLnBrk="1" fontAlgn="auto" hangingPunct="1">
              <a:spcAft>
                <a:spcPts val="0"/>
              </a:spcAft>
              <a:buClr>
                <a:schemeClr val="accent3"/>
              </a:buClr>
              <a:buSzPct val="100000"/>
              <a:buBlip>
                <a:blip r:embed="rId3"/>
              </a:buBlip>
              <a:defRPr/>
            </a:pPr>
            <a:r>
              <a:rPr lang="en-US" sz="1700" dirty="0"/>
              <a:t>Personalize the appearance &amp; sound</a:t>
            </a:r>
          </a:p>
          <a:p>
            <a:pPr marL="274320" indent="-274320" eaLnBrk="1" fontAlgn="auto" hangingPunct="1">
              <a:spcAft>
                <a:spcPts val="0"/>
              </a:spcAft>
              <a:buClr>
                <a:schemeClr val="accent3"/>
              </a:buClr>
              <a:buSzPct val="100000"/>
              <a:buBlip>
                <a:blip r:embed="rId3"/>
              </a:buBlip>
              <a:defRPr/>
            </a:pPr>
            <a:r>
              <a:rPr lang="en-US" sz="1700" dirty="0"/>
              <a:t>Manage the Windows Sidebar</a:t>
            </a:r>
          </a:p>
          <a:p>
            <a:pPr marL="284163" indent="-284163" eaLnBrk="1" fontAlgn="auto" hangingPunct="1">
              <a:spcAft>
                <a:spcPts val="0"/>
              </a:spcAft>
              <a:buClr>
                <a:schemeClr val="accent3"/>
              </a:buClr>
              <a:buNone/>
              <a:defRPr/>
            </a:pPr>
            <a:r>
              <a:rPr lang="en-US" sz="1800" b="1" dirty="0"/>
              <a:t>Collaborating with Other People</a:t>
            </a:r>
          </a:p>
          <a:p>
            <a:pPr marL="274320" indent="-274320" eaLnBrk="1" fontAlgn="auto" hangingPunct="1">
              <a:spcAft>
                <a:spcPts val="0"/>
              </a:spcAft>
              <a:buClr>
                <a:schemeClr val="accent3"/>
              </a:buClr>
              <a:buSzPct val="100000"/>
              <a:buBlip>
                <a:blip r:embed="rId3"/>
              </a:buBlip>
              <a:defRPr/>
            </a:pPr>
            <a:r>
              <a:rPr lang="en-US" sz="1700" dirty="0"/>
              <a:t>Collaborate in real time</a:t>
            </a:r>
          </a:p>
          <a:p>
            <a:pPr marL="274320" indent="-274320" eaLnBrk="1" fontAlgn="auto" hangingPunct="1">
              <a:spcAft>
                <a:spcPts val="0"/>
              </a:spcAft>
              <a:buClr>
                <a:schemeClr val="accent3"/>
              </a:buClr>
              <a:buSzPct val="100000"/>
              <a:buBlip>
                <a:blip r:embed="rId3"/>
              </a:buBlip>
              <a:defRPr/>
            </a:pPr>
            <a:r>
              <a:rPr lang="en-US" sz="1700" dirty="0"/>
              <a:t>Present information to an audience</a:t>
            </a:r>
          </a:p>
          <a:p>
            <a:pPr marL="274320" indent="-274320" eaLnBrk="1" fontAlgn="auto" hangingPunct="1">
              <a:spcAft>
                <a:spcPts val="0"/>
              </a:spcAft>
              <a:buClr>
                <a:srgbClr val="002060"/>
              </a:buClr>
              <a:buSzPct val="200000"/>
              <a:buBlip>
                <a:blip r:embed="rId3"/>
              </a:buBlip>
              <a:defRPr/>
            </a:pPr>
            <a:endParaRPr lang="en-US" sz="1600"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MCAS Master Certification</a:t>
            </a:r>
          </a:p>
        </p:txBody>
      </p:sp>
      <p:sp>
        <p:nvSpPr>
          <p:cNvPr id="3" name="Content Placeholder 2"/>
          <p:cNvSpPr>
            <a:spLocks noGrp="1"/>
          </p:cNvSpPr>
          <p:nvPr>
            <p:ph idx="1"/>
          </p:nvPr>
        </p:nvSpPr>
        <p:spPr/>
        <p:txBody>
          <a:bodyPr/>
          <a:lstStyle/>
          <a:p>
            <a:pPr>
              <a:buNone/>
            </a:pPr>
            <a:r>
              <a:rPr lang="en-US" dirty="0"/>
              <a:t>   Pass the following exams to become an MCAS Master!</a:t>
            </a:r>
          </a:p>
          <a:p>
            <a:pPr lvl="1">
              <a:buBlip>
                <a:blip r:embed="rId3"/>
              </a:buBlip>
            </a:pPr>
            <a:r>
              <a:rPr lang="en-US" dirty="0"/>
              <a:t> Word 2007</a:t>
            </a:r>
          </a:p>
          <a:p>
            <a:pPr lvl="1">
              <a:buBlip>
                <a:blip r:embed="rId3"/>
              </a:buBlip>
            </a:pPr>
            <a:r>
              <a:rPr lang="en-US" dirty="0"/>
              <a:t> Excel 2007</a:t>
            </a:r>
          </a:p>
          <a:p>
            <a:pPr lvl="1">
              <a:buBlip>
                <a:blip r:embed="rId3"/>
              </a:buBlip>
            </a:pPr>
            <a:r>
              <a:rPr lang="en-US" dirty="0"/>
              <a:t> PowerPoint 2007</a:t>
            </a:r>
          </a:p>
          <a:p>
            <a:pPr lvl="1">
              <a:buBlip>
                <a:blip r:embed="rId3"/>
              </a:buBlip>
            </a:pPr>
            <a:r>
              <a:rPr lang="en-US" dirty="0"/>
              <a:t> Outlook 2007</a:t>
            </a:r>
          </a:p>
        </p:txBody>
      </p:sp>
      <p:pic>
        <p:nvPicPr>
          <p:cNvPr id="4" name="Picture 3" descr="graduation-cap.png"/>
          <p:cNvPicPr>
            <a:picLocks noChangeAspect="1"/>
          </p:cNvPicPr>
          <p:nvPr/>
        </p:nvPicPr>
        <p:blipFill>
          <a:blip r:embed="rId4"/>
          <a:stretch>
            <a:fillRect/>
          </a:stretch>
        </p:blipFill>
        <p:spPr>
          <a:xfrm>
            <a:off x="4785207" y="2767992"/>
            <a:ext cx="2214109" cy="228258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Become an MCT!</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a:t>Have you ever thought about becoming a Microsoft Certified Trainer (MCT)?</a:t>
            </a:r>
            <a:br>
              <a:rPr lang="en-US" dirty="0"/>
            </a:br>
            <a:endParaRPr lang="en-US" dirty="0"/>
          </a:p>
          <a:p>
            <a:pPr>
              <a:buNone/>
            </a:pPr>
            <a:r>
              <a:rPr lang="en-US" dirty="0"/>
              <a:t> </a:t>
            </a:r>
            <a:r>
              <a:rPr lang="en-US" dirty="0"/>
              <a:t>  Obtain one or more MOS or MCAS certifications and complete the application.</a:t>
            </a:r>
          </a:p>
          <a:p>
            <a:pPr>
              <a:buNone/>
            </a:pPr>
            <a:r>
              <a:rPr lang="en-US" dirty="0"/>
              <a:t> </a:t>
            </a:r>
            <a:r>
              <a:rPr lang="en-US" dirty="0"/>
              <a:t>  </a:t>
            </a:r>
            <a:endParaRPr lang="en-US" dirty="0"/>
          </a:p>
        </p:txBody>
      </p:sp>
      <p:pic>
        <p:nvPicPr>
          <p:cNvPr id="5" name="Picture 4" descr="mct_logo_145x90.gif"/>
          <p:cNvPicPr>
            <a:picLocks noChangeAspect="1"/>
          </p:cNvPicPr>
          <p:nvPr/>
        </p:nvPicPr>
        <p:blipFill>
          <a:blip r:embed="rId3"/>
          <a:stretch>
            <a:fillRect/>
          </a:stretch>
        </p:blipFill>
        <p:spPr>
          <a:xfrm>
            <a:off x="3321410" y="4457871"/>
            <a:ext cx="2674925" cy="16602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374073" y="946821"/>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        Arkansas Sales Contact</a:t>
            </a:r>
          </a:p>
        </p:txBody>
      </p:sp>
      <p:pic>
        <p:nvPicPr>
          <p:cNvPr id="3" name="Picture 2" descr="New_Transparent.gif"/>
          <p:cNvPicPr>
            <a:picLocks noChangeAspect="1"/>
          </p:cNvPicPr>
          <p:nvPr/>
        </p:nvPicPr>
        <p:blipFill>
          <a:blip r:embed="rId3"/>
          <a:stretch>
            <a:fillRect/>
          </a:stretch>
        </p:blipFill>
        <p:spPr>
          <a:xfrm>
            <a:off x="227215" y="544484"/>
            <a:ext cx="1634836" cy="1226127"/>
          </a:xfrm>
          <a:prstGeom prst="rect">
            <a:avLst/>
          </a:prstGeom>
        </p:spPr>
      </p:pic>
      <p:pic>
        <p:nvPicPr>
          <p:cNvPr id="5" name="Picture 4" descr="Carolina-Cayaffa.gif"/>
          <p:cNvPicPr>
            <a:picLocks noChangeAspect="1"/>
          </p:cNvPicPr>
          <p:nvPr/>
        </p:nvPicPr>
        <p:blipFill>
          <a:blip r:embed="rId4"/>
          <a:stretch>
            <a:fillRect/>
          </a:stretch>
        </p:blipFill>
        <p:spPr>
          <a:xfrm>
            <a:off x="971897" y="1869498"/>
            <a:ext cx="7324205" cy="423601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81062"/>
            <a:ext cx="8229600" cy="1143000"/>
          </a:xfrm>
        </p:spPr>
        <p:txBody>
          <a:bodyPr>
            <a:noAutofit/>
          </a:bodyPr>
          <a:lstStyle/>
          <a:p>
            <a:pPr algn="l" eaLnBrk="1" fontAlgn="auto" hangingPunct="1">
              <a:spcAft>
                <a:spcPts val="0"/>
              </a:spcAft>
              <a:defRPr/>
            </a:pPr>
            <a:r>
              <a:rPr lang="en-US" dirty="0"/>
              <a:t>Microsoft </a:t>
            </a:r>
            <a:r>
              <a:rPr lang="en-US" dirty="0">
                <a:solidFill>
                  <a:srgbClr val="5EC90D"/>
                </a:solidFill>
              </a:rPr>
              <a:t>Learning</a:t>
            </a:r>
            <a:r>
              <a:rPr lang="en-US" dirty="0"/>
              <a:t> Resources</a:t>
            </a:r>
          </a:p>
        </p:txBody>
      </p:sp>
      <p:pic>
        <p:nvPicPr>
          <p:cNvPr id="10" name="Picture 9" descr="MOAC_Outlook.jpg"/>
          <p:cNvPicPr>
            <a:picLocks noChangeAspect="1"/>
          </p:cNvPicPr>
          <p:nvPr/>
        </p:nvPicPr>
        <p:blipFill>
          <a:blip r:embed="rId3"/>
          <a:stretch>
            <a:fillRect/>
          </a:stretch>
        </p:blipFill>
        <p:spPr>
          <a:xfrm>
            <a:off x="5446226" y="2532613"/>
            <a:ext cx="1553092" cy="1931012"/>
          </a:xfrm>
          <a:prstGeom prst="rect">
            <a:avLst/>
          </a:prstGeom>
        </p:spPr>
      </p:pic>
      <p:sp>
        <p:nvSpPr>
          <p:cNvPr id="15" name="TextBox 14"/>
          <p:cNvSpPr txBox="1"/>
          <p:nvPr/>
        </p:nvSpPr>
        <p:spPr>
          <a:xfrm>
            <a:off x="1798320" y="4824152"/>
            <a:ext cx="2424545" cy="400110"/>
          </a:xfrm>
          <a:prstGeom prst="rect">
            <a:avLst/>
          </a:prstGeom>
          <a:noFill/>
        </p:spPr>
        <p:txBody>
          <a:bodyPr wrap="square" rtlCol="0">
            <a:spAutoFit/>
          </a:bodyPr>
          <a:lstStyle/>
          <a:p>
            <a:r>
              <a:rPr lang="en-US" sz="2000" dirty="0"/>
              <a:t>MCAS Study Guide</a:t>
            </a:r>
          </a:p>
        </p:txBody>
      </p:sp>
      <p:sp>
        <p:nvSpPr>
          <p:cNvPr id="16" name="TextBox 15"/>
          <p:cNvSpPr txBox="1"/>
          <p:nvPr/>
        </p:nvSpPr>
        <p:spPr>
          <a:xfrm>
            <a:off x="5375563" y="4577538"/>
            <a:ext cx="1723506" cy="707886"/>
          </a:xfrm>
          <a:prstGeom prst="rect">
            <a:avLst/>
          </a:prstGeom>
          <a:noFill/>
        </p:spPr>
        <p:txBody>
          <a:bodyPr wrap="square" rtlCol="0">
            <a:spAutoFit/>
          </a:bodyPr>
          <a:lstStyle/>
          <a:p>
            <a:r>
              <a:rPr lang="en-US" sz="2000" dirty="0"/>
              <a:t>MOAC Series for Office 2007</a:t>
            </a:r>
          </a:p>
        </p:txBody>
      </p:sp>
      <p:pic>
        <p:nvPicPr>
          <p:cNvPr id="240646" name="Picture 6" descr="https://www.prodigy.ie/shop/prodImgs/large/MCAS%20Study%20Guide.jpg"/>
          <p:cNvPicPr>
            <a:picLocks noChangeAspect="1" noChangeArrowheads="1"/>
          </p:cNvPicPr>
          <p:nvPr/>
        </p:nvPicPr>
        <p:blipFill>
          <a:blip r:embed="rId4"/>
          <a:srcRect/>
          <a:stretch>
            <a:fillRect/>
          </a:stretch>
        </p:blipFill>
        <p:spPr bwMode="auto">
          <a:xfrm>
            <a:off x="1859050" y="2506924"/>
            <a:ext cx="1595173" cy="194869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r>
              <a:rPr lang="en-US" dirty="0"/>
              <a:t>MS Press MCAS Study Guide</a:t>
            </a:r>
          </a:p>
        </p:txBody>
      </p:sp>
      <p:sp>
        <p:nvSpPr>
          <p:cNvPr id="10" name="Rectangle 3"/>
          <p:cNvSpPr txBox="1">
            <a:spLocks noChangeArrowheads="1"/>
          </p:cNvSpPr>
          <p:nvPr/>
        </p:nvSpPr>
        <p:spPr bwMode="auto">
          <a:xfrm>
            <a:off x="349135" y="3359727"/>
            <a:ext cx="8794865" cy="217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9900"/>
              </a:buClr>
              <a:buBlip>
                <a:blip r:embed="rId3"/>
              </a:buBlip>
              <a:defRPr/>
            </a:pPr>
            <a:r>
              <a:rPr lang="en-US" sz="2400" kern="0" dirty="0">
                <a:latin typeface="Segoe Condensed"/>
              </a:rPr>
              <a:t>  All-in-one (Word, Excel, PowerPoint, Outlook, and Access)  </a:t>
            </a:r>
          </a:p>
          <a:p>
            <a:pPr marL="342900" indent="-342900" eaLnBrk="0" hangingPunct="0">
              <a:spcBef>
                <a:spcPct val="20000"/>
              </a:spcBef>
              <a:buClr>
                <a:srgbClr val="FF9900"/>
              </a:buClr>
              <a:buBlip>
                <a:blip r:embed="rId3"/>
              </a:buBlip>
              <a:defRPr/>
            </a:pPr>
            <a:r>
              <a:rPr lang="en-US" sz="2400" kern="0" dirty="0">
                <a:latin typeface="Segoe Condensed"/>
              </a:rPr>
              <a:t>  Covers all the exam objective skills</a:t>
            </a:r>
          </a:p>
          <a:p>
            <a:pPr marL="342900" indent="-342900" eaLnBrk="0" hangingPunct="0">
              <a:spcBef>
                <a:spcPct val="20000"/>
              </a:spcBef>
              <a:buClr>
                <a:srgbClr val="FF9900"/>
              </a:buClr>
              <a:buBlip>
                <a:blip r:embed="rId3"/>
              </a:buBlip>
              <a:defRPr/>
            </a:pPr>
            <a:r>
              <a:rPr lang="en-US" sz="2400" kern="0" dirty="0">
                <a:latin typeface="Segoe Condensed"/>
              </a:rPr>
              <a:t>  Good self-study book with practice files</a:t>
            </a:r>
          </a:p>
          <a:p>
            <a:pPr marL="342900" indent="-342900" eaLnBrk="0" hangingPunct="0">
              <a:spcBef>
                <a:spcPct val="20000"/>
              </a:spcBef>
              <a:buClr>
                <a:srgbClr val="FF9900"/>
              </a:buClr>
              <a:buBlip>
                <a:blip r:embed="rId3"/>
              </a:buBlip>
              <a:defRPr/>
            </a:pPr>
            <a:r>
              <a:rPr lang="en-US" sz="2400" kern="0" dirty="0">
                <a:latin typeface="Segoe Condensed"/>
              </a:rPr>
              <a:t>  Offers 25% discount on MCAS exam voucher</a:t>
            </a:r>
          </a:p>
          <a:p>
            <a:pPr marL="342900" indent="-342900" eaLnBrk="0" hangingPunct="0">
              <a:spcBef>
                <a:spcPct val="20000"/>
              </a:spcBef>
              <a:buClr>
                <a:srgbClr val="FF9900"/>
              </a:buClr>
              <a:buBlip>
                <a:blip r:embed="rId3"/>
              </a:buBlip>
              <a:defRPr/>
            </a:pPr>
            <a:r>
              <a:rPr lang="en-US" sz="2400" kern="0" dirty="0">
                <a:latin typeface="Segoe Condensed"/>
              </a:rPr>
              <a:t>  Includes a FREE online skills pre-assessment</a:t>
            </a:r>
          </a:p>
          <a:p>
            <a:pPr marL="342900" indent="-342900" eaLnBrk="0" hangingPunct="0">
              <a:spcBef>
                <a:spcPct val="20000"/>
              </a:spcBef>
              <a:buClr>
                <a:srgbClr val="FF9900"/>
              </a:buClr>
              <a:buBlip>
                <a:blip r:embed="rId3"/>
              </a:buBlip>
              <a:defRPr/>
            </a:pPr>
            <a:r>
              <a:rPr lang="en-US" sz="2400" kern="0" dirty="0">
                <a:latin typeface="Segoe Condensed"/>
              </a:rPr>
              <a:t>  To purchase, go to </a:t>
            </a:r>
            <a:r>
              <a:rPr lang="en-US" sz="2400" kern="0" dirty="0">
                <a:latin typeface="Segoe Condensed"/>
                <a:hlinkClick r:id="rId4"/>
              </a:rPr>
              <a:t>http://www.amazon.com</a:t>
            </a:r>
            <a:r>
              <a:rPr lang="en-US" sz="2400" kern="0" dirty="0">
                <a:latin typeface="Segoe Condensed"/>
              </a:rPr>
              <a:t> </a:t>
            </a:r>
            <a:endParaRPr lang="en-US" sz="2800" kern="0" dirty="0"/>
          </a:p>
          <a:p>
            <a:pPr marL="342900" indent="-342900" eaLnBrk="0" hangingPunct="0">
              <a:spcBef>
                <a:spcPct val="20000"/>
              </a:spcBef>
              <a:buClr>
                <a:srgbClr val="FF9900"/>
              </a:buClr>
              <a:defRPr/>
            </a:pPr>
            <a:endParaRPr lang="en-US" sz="2800" kern="0" dirty="0"/>
          </a:p>
        </p:txBody>
      </p:sp>
      <p:pic>
        <p:nvPicPr>
          <p:cNvPr id="279556" name="Picture 4" descr="https://www.prodigy.ie/shop/prodImgs/large/MCAS%20Study%20Guide.jpg"/>
          <p:cNvPicPr>
            <a:picLocks noChangeAspect="1" noChangeArrowheads="1"/>
          </p:cNvPicPr>
          <p:nvPr/>
        </p:nvPicPr>
        <p:blipFill>
          <a:blip r:embed="rId5"/>
          <a:srcRect/>
          <a:stretch>
            <a:fillRect/>
          </a:stretch>
        </p:blipFill>
        <p:spPr bwMode="auto">
          <a:xfrm>
            <a:off x="3804228" y="1659025"/>
            <a:ext cx="1295769" cy="158293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fontScale="90000"/>
          </a:bodyPr>
          <a:lstStyle/>
          <a:p>
            <a:r>
              <a:rPr lang="en-US" dirty="0"/>
              <a:t>Wiley &amp; Sons, Inc. MOAC Series</a:t>
            </a:r>
          </a:p>
        </p:txBody>
      </p:sp>
      <p:sp>
        <p:nvSpPr>
          <p:cNvPr id="10" name="Rectangle 3"/>
          <p:cNvSpPr txBox="1">
            <a:spLocks noChangeArrowheads="1"/>
          </p:cNvSpPr>
          <p:nvPr/>
        </p:nvSpPr>
        <p:spPr bwMode="auto">
          <a:xfrm>
            <a:off x="349134" y="3476105"/>
            <a:ext cx="8794865" cy="217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9900"/>
              </a:buClr>
              <a:buBlip>
                <a:blip r:embed="rId3"/>
              </a:buBlip>
              <a:defRPr/>
            </a:pPr>
            <a:r>
              <a:rPr lang="en-US" sz="2400" kern="0" dirty="0">
                <a:latin typeface="Segoe Condensed"/>
              </a:rPr>
              <a:t>  Includes a 6-month Office 2007 Trial Edition with text!  </a:t>
            </a:r>
          </a:p>
          <a:p>
            <a:pPr marL="342900" indent="-342900" eaLnBrk="0" hangingPunct="0">
              <a:spcBef>
                <a:spcPct val="20000"/>
              </a:spcBef>
              <a:buClr>
                <a:srgbClr val="FF9900"/>
              </a:buClr>
              <a:buBlip>
                <a:blip r:embed="rId3"/>
              </a:buBlip>
              <a:defRPr/>
            </a:pPr>
            <a:r>
              <a:rPr lang="en-US" sz="2400" kern="0" dirty="0">
                <a:latin typeface="Segoe Condensed"/>
              </a:rPr>
              <a:t>  Instructor’s Guide, Test Bank, PowerPoint Slides</a:t>
            </a:r>
          </a:p>
          <a:p>
            <a:pPr marL="342900" indent="-342900" eaLnBrk="0" hangingPunct="0">
              <a:spcBef>
                <a:spcPct val="20000"/>
              </a:spcBef>
              <a:buClr>
                <a:srgbClr val="FF9900"/>
              </a:buClr>
              <a:buBlip>
                <a:blip r:embed="rId3"/>
              </a:buBlip>
              <a:defRPr/>
            </a:pPr>
            <a:r>
              <a:rPr lang="en-US" sz="2400" kern="0" dirty="0">
                <a:latin typeface="Segoe Condensed"/>
              </a:rPr>
              <a:t>  1-year membership to MSDN with MOAC adoption!</a:t>
            </a:r>
          </a:p>
          <a:p>
            <a:pPr marL="342900" indent="-342900" eaLnBrk="0" hangingPunct="0">
              <a:spcBef>
                <a:spcPct val="20000"/>
              </a:spcBef>
              <a:buClr>
                <a:srgbClr val="FF9900"/>
              </a:buClr>
              <a:buBlip>
                <a:blip r:embed="rId3"/>
              </a:buBlip>
              <a:defRPr/>
            </a:pPr>
            <a:r>
              <a:rPr lang="en-US" sz="2400" kern="0" dirty="0">
                <a:latin typeface="Segoe Condensed"/>
              </a:rPr>
              <a:t>  Optional bundles include Pre-test and MCAS Exam!</a:t>
            </a:r>
          </a:p>
          <a:p>
            <a:pPr marL="800100" lvl="1" indent="-342900" eaLnBrk="0" hangingPunct="0">
              <a:spcBef>
                <a:spcPct val="20000"/>
              </a:spcBef>
              <a:buClr>
                <a:srgbClr val="FF9900"/>
              </a:buClr>
              <a:defRPr/>
            </a:pPr>
            <a:r>
              <a:rPr lang="en-US" sz="2800" kern="0" dirty="0"/>
              <a:t> </a:t>
            </a:r>
            <a:r>
              <a:rPr lang="en-US" sz="2000" kern="0" dirty="0"/>
              <a:t>Note:  Must be an accredited school to purchase MOAC</a:t>
            </a:r>
          </a:p>
          <a:p>
            <a:pPr marL="1257300" lvl="2" indent="-342900" eaLnBrk="0" hangingPunct="0">
              <a:spcBef>
                <a:spcPct val="20000"/>
              </a:spcBef>
              <a:buClr>
                <a:srgbClr val="FF9900"/>
              </a:buClr>
              <a:defRPr/>
            </a:pPr>
            <a:r>
              <a:rPr lang="en-US" sz="2400" kern="0" dirty="0">
                <a:latin typeface="Segoe Condensed"/>
              </a:rPr>
              <a:t> For more info, contact </a:t>
            </a:r>
            <a:r>
              <a:rPr lang="en-US" sz="2400" dirty="0">
                <a:latin typeface="Segoe Condensed"/>
                <a:hlinkClick r:id="rId4"/>
              </a:rPr>
              <a:t>MOAC@wiley.com</a:t>
            </a:r>
            <a:endParaRPr lang="en-US" sz="2400" kern="0" dirty="0">
              <a:latin typeface="Segoe Condensed"/>
            </a:endParaRPr>
          </a:p>
          <a:p>
            <a:pPr marL="342900" indent="-342900" eaLnBrk="0" hangingPunct="0">
              <a:spcBef>
                <a:spcPct val="20000"/>
              </a:spcBef>
              <a:buClr>
                <a:srgbClr val="FF9900"/>
              </a:buClr>
              <a:buFont typeface="Wingdings" pitchFamily="2" charset="2"/>
              <a:buChar char="q"/>
              <a:defRPr/>
            </a:pPr>
            <a:endParaRPr lang="en-US" sz="2800" kern="0" dirty="0"/>
          </a:p>
        </p:txBody>
      </p:sp>
      <p:pic>
        <p:nvPicPr>
          <p:cNvPr id="9" name="Picture 8" descr="MOAC_Excel.jpg"/>
          <p:cNvPicPr>
            <a:picLocks noChangeAspect="1"/>
          </p:cNvPicPr>
          <p:nvPr/>
        </p:nvPicPr>
        <p:blipFill>
          <a:blip r:embed="rId5"/>
          <a:stretch>
            <a:fillRect/>
          </a:stretch>
        </p:blipFill>
        <p:spPr>
          <a:xfrm>
            <a:off x="685802" y="1402080"/>
            <a:ext cx="1389307" cy="1773683"/>
          </a:xfrm>
          <a:prstGeom prst="rect">
            <a:avLst/>
          </a:prstGeom>
        </p:spPr>
      </p:pic>
      <p:pic>
        <p:nvPicPr>
          <p:cNvPr id="7" name="Picture 6" descr="MOAC_Word.jpg"/>
          <p:cNvPicPr>
            <a:picLocks noChangeAspect="1"/>
          </p:cNvPicPr>
          <p:nvPr/>
        </p:nvPicPr>
        <p:blipFill>
          <a:blip r:embed="rId6"/>
          <a:stretch>
            <a:fillRect/>
          </a:stretch>
        </p:blipFill>
        <p:spPr>
          <a:xfrm>
            <a:off x="1752600" y="1706880"/>
            <a:ext cx="1372794" cy="1752600"/>
          </a:xfrm>
          <a:prstGeom prst="rect">
            <a:avLst/>
          </a:prstGeom>
        </p:spPr>
      </p:pic>
      <p:pic>
        <p:nvPicPr>
          <p:cNvPr id="11" name="Picture 10" descr="MOAC_Outlook.jpg"/>
          <p:cNvPicPr>
            <a:picLocks noChangeAspect="1"/>
          </p:cNvPicPr>
          <p:nvPr/>
        </p:nvPicPr>
        <p:blipFill>
          <a:blip r:embed="rId7"/>
          <a:stretch>
            <a:fillRect/>
          </a:stretch>
        </p:blipFill>
        <p:spPr>
          <a:xfrm>
            <a:off x="2819402" y="1402081"/>
            <a:ext cx="1414705" cy="1758951"/>
          </a:xfrm>
          <a:prstGeom prst="rect">
            <a:avLst/>
          </a:prstGeom>
        </p:spPr>
      </p:pic>
      <p:pic>
        <p:nvPicPr>
          <p:cNvPr id="12" name="Picture 11" descr="MOAC_PowerPoint.jpg"/>
          <p:cNvPicPr>
            <a:picLocks noChangeAspect="1"/>
          </p:cNvPicPr>
          <p:nvPr/>
        </p:nvPicPr>
        <p:blipFill>
          <a:blip r:embed="rId8"/>
          <a:stretch>
            <a:fillRect/>
          </a:stretch>
        </p:blipFill>
        <p:spPr>
          <a:xfrm>
            <a:off x="4114800" y="1706880"/>
            <a:ext cx="1409598" cy="1752600"/>
          </a:xfrm>
          <a:prstGeom prst="rect">
            <a:avLst/>
          </a:prstGeom>
        </p:spPr>
      </p:pic>
      <p:pic>
        <p:nvPicPr>
          <p:cNvPr id="13" name="Picture 12" descr="MOAC_Vista.jpg"/>
          <p:cNvPicPr>
            <a:picLocks noChangeAspect="1"/>
          </p:cNvPicPr>
          <p:nvPr/>
        </p:nvPicPr>
        <p:blipFill>
          <a:blip r:embed="rId9"/>
          <a:stretch>
            <a:fillRect/>
          </a:stretch>
        </p:blipFill>
        <p:spPr>
          <a:xfrm>
            <a:off x="5257800" y="1402080"/>
            <a:ext cx="1344706" cy="1752600"/>
          </a:xfrm>
          <a:prstGeom prst="rect">
            <a:avLst/>
          </a:prstGeom>
        </p:spPr>
      </p:pic>
      <p:pic>
        <p:nvPicPr>
          <p:cNvPr id="14" name="Picture 13" descr="MOAC_Access.jpg"/>
          <p:cNvPicPr>
            <a:picLocks noChangeAspect="1"/>
          </p:cNvPicPr>
          <p:nvPr/>
        </p:nvPicPr>
        <p:blipFill>
          <a:blip r:embed="rId10"/>
          <a:stretch>
            <a:fillRect/>
          </a:stretch>
        </p:blipFill>
        <p:spPr>
          <a:xfrm>
            <a:off x="6324602" y="1706880"/>
            <a:ext cx="1369219" cy="1752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r>
              <a:rPr lang="en-US" dirty="0"/>
              <a:t>Certiprep by </a:t>
            </a:r>
            <a:r>
              <a:rPr lang="en-US" dirty="0"/>
              <a:t>Certiport</a:t>
            </a:r>
            <a:endParaRPr lang="en-US" dirty="0"/>
          </a:p>
        </p:txBody>
      </p:sp>
      <p:sp>
        <p:nvSpPr>
          <p:cNvPr id="10" name="Rectangle 3"/>
          <p:cNvSpPr txBox="1">
            <a:spLocks noChangeArrowheads="1"/>
          </p:cNvSpPr>
          <p:nvPr/>
        </p:nvSpPr>
        <p:spPr bwMode="auto">
          <a:xfrm>
            <a:off x="349135" y="2495202"/>
            <a:ext cx="8794865" cy="25589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9900"/>
              </a:buClr>
              <a:buBlip>
                <a:blip r:embed="rId3"/>
              </a:buBlip>
              <a:defRPr/>
            </a:pPr>
            <a:r>
              <a:rPr lang="en-US" sz="2400" kern="0" dirty="0">
                <a:latin typeface="Segoe Condensed"/>
              </a:rPr>
              <a:t>  </a:t>
            </a:r>
            <a:r>
              <a:rPr lang="en-US" sz="2400" kern="0" dirty="0">
                <a:latin typeface="Segoe Condensed"/>
              </a:rPr>
              <a:t>Available for MOS or MCAS</a:t>
            </a:r>
          </a:p>
          <a:p>
            <a:pPr marL="342900" indent="-342900" eaLnBrk="0" hangingPunct="0">
              <a:spcBef>
                <a:spcPct val="20000"/>
              </a:spcBef>
              <a:buClr>
                <a:srgbClr val="FF9900"/>
              </a:buClr>
              <a:buBlip>
                <a:blip r:embed="rId3"/>
              </a:buBlip>
              <a:defRPr/>
            </a:pPr>
            <a:r>
              <a:rPr lang="en-US" sz="2400" kern="0" dirty="0">
                <a:latin typeface="Segoe Condensed"/>
              </a:rPr>
              <a:t> </a:t>
            </a:r>
            <a:r>
              <a:rPr lang="en-US" sz="2400" kern="0" dirty="0">
                <a:latin typeface="Segoe Condensed"/>
              </a:rPr>
              <a:t> </a:t>
            </a:r>
            <a:r>
              <a:rPr lang="en-US" sz="2400" kern="0" dirty="0">
                <a:latin typeface="Segoe Condensed"/>
              </a:rPr>
              <a:t>Same </a:t>
            </a:r>
            <a:r>
              <a:rPr lang="en-US" sz="2400" kern="0" dirty="0">
                <a:latin typeface="Segoe Condensed"/>
              </a:rPr>
              <a:t>environment as the </a:t>
            </a:r>
            <a:r>
              <a:rPr lang="en-US" sz="2400" kern="0" dirty="0">
                <a:latin typeface="Segoe Condensed"/>
              </a:rPr>
              <a:t>REAL</a:t>
            </a:r>
            <a:r>
              <a:rPr lang="en-US" sz="2400" kern="0" dirty="0">
                <a:latin typeface="Segoe Condensed"/>
              </a:rPr>
              <a:t> exam! </a:t>
            </a:r>
          </a:p>
          <a:p>
            <a:pPr marL="342900" indent="-342900" eaLnBrk="0" hangingPunct="0">
              <a:spcBef>
                <a:spcPct val="20000"/>
              </a:spcBef>
              <a:buClr>
                <a:srgbClr val="FF9900"/>
              </a:buClr>
              <a:buBlip>
                <a:blip r:embed="rId3"/>
              </a:buBlip>
              <a:defRPr/>
            </a:pPr>
            <a:r>
              <a:rPr lang="en-US" sz="2400" kern="0" dirty="0">
                <a:latin typeface="Segoe Condensed"/>
              </a:rPr>
              <a:t>  Two modes:  Learning and Practice Test </a:t>
            </a:r>
          </a:p>
          <a:p>
            <a:pPr marL="342900" indent="-342900" eaLnBrk="0" hangingPunct="0">
              <a:spcBef>
                <a:spcPct val="20000"/>
              </a:spcBef>
              <a:buClr>
                <a:srgbClr val="FF9900"/>
              </a:buClr>
              <a:buBlip>
                <a:blip r:embed="rId3"/>
              </a:buBlip>
              <a:defRPr/>
            </a:pPr>
            <a:r>
              <a:rPr lang="en-US" sz="2400" kern="0" dirty="0">
                <a:latin typeface="Segoe Condensed"/>
              </a:rPr>
              <a:t>  Available in Stand-alone and Network </a:t>
            </a:r>
            <a:r>
              <a:rPr lang="en-US" sz="2400" kern="0" dirty="0">
                <a:latin typeface="Segoe Condensed"/>
              </a:rPr>
              <a:t>versions</a:t>
            </a:r>
            <a:endParaRPr lang="en-US" sz="2400" kern="0" dirty="0">
              <a:latin typeface="Segoe Condensed"/>
            </a:endParaRPr>
          </a:p>
          <a:p>
            <a:pPr marL="342900" indent="-342900" eaLnBrk="0" hangingPunct="0">
              <a:spcBef>
                <a:spcPct val="20000"/>
              </a:spcBef>
              <a:buClr>
                <a:srgbClr val="FF9900"/>
              </a:buClr>
              <a:buBlip>
                <a:blip r:embed="rId3"/>
              </a:buBlip>
              <a:defRPr/>
            </a:pPr>
            <a:r>
              <a:rPr lang="en-US" sz="2400" kern="0" dirty="0">
                <a:latin typeface="Segoe Condensed"/>
              </a:rPr>
              <a:t>  Stand-alone version uses Terminal Services, so</a:t>
            </a:r>
          </a:p>
          <a:p>
            <a:pPr marL="342900" indent="-342900" eaLnBrk="0" hangingPunct="0">
              <a:spcBef>
                <a:spcPct val="20000"/>
              </a:spcBef>
              <a:buClr>
                <a:srgbClr val="FF9900"/>
              </a:buClr>
              <a:defRPr/>
            </a:pPr>
            <a:r>
              <a:rPr lang="en-US" sz="2400" kern="0" dirty="0">
                <a:latin typeface="Segoe Condensed"/>
              </a:rPr>
              <a:t>       an installation of MS Office 2007 is </a:t>
            </a:r>
            <a:r>
              <a:rPr lang="en-US" sz="2400" b="1" i="1" kern="0" dirty="0">
                <a:latin typeface="Segoe Condensed"/>
              </a:rPr>
              <a:t>NOT</a:t>
            </a:r>
            <a:r>
              <a:rPr lang="en-US" sz="2400" kern="0" dirty="0">
                <a:latin typeface="Segoe Condensed"/>
              </a:rPr>
              <a:t> required</a:t>
            </a:r>
            <a:r>
              <a:rPr lang="en-US" sz="2400" kern="0" dirty="0">
                <a:latin typeface="Segoe Condensed"/>
              </a:rPr>
              <a:t>!</a:t>
            </a: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r>
              <a:rPr lang="en-US" sz="2400" kern="0" dirty="0">
                <a:latin typeface="Segoe Condensed"/>
              </a:rPr>
              <a:t>       For more info, contact </a:t>
            </a:r>
            <a:r>
              <a:rPr lang="en-US" sz="2400" kern="0" dirty="0">
                <a:latin typeface="Segoe Condensed"/>
                <a:hlinkClick r:id="rId4"/>
              </a:rPr>
              <a:t>ccayaffa@certiport.com</a:t>
            </a:r>
            <a:r>
              <a:rPr lang="en-US" sz="2400" kern="0" dirty="0">
                <a:latin typeface="Segoe Condensed"/>
              </a:rPr>
              <a:t> </a:t>
            </a: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800" kern="0" dirty="0"/>
          </a:p>
          <a:p>
            <a:pPr marL="342900" indent="-342900" eaLnBrk="0" hangingPunct="0">
              <a:spcBef>
                <a:spcPct val="20000"/>
              </a:spcBef>
              <a:buClr>
                <a:srgbClr val="FF9900"/>
              </a:buClr>
              <a:defRPr/>
            </a:pPr>
            <a:endParaRPr lang="en-US" sz="2800" kern="0" dirty="0"/>
          </a:p>
        </p:txBody>
      </p:sp>
      <p:pic>
        <p:nvPicPr>
          <p:cNvPr id="23" name="Picture 6" descr="http://www.certiport.com/portal/common/imagelibrary/Certiprep_2007_logo.gif">
            <a:hlinkClick r:id="rId5"/>
          </p:cNvPr>
          <p:cNvPicPr>
            <a:picLocks noChangeAspect="1" noChangeArrowheads="1"/>
          </p:cNvPicPr>
          <p:nvPr/>
        </p:nvPicPr>
        <p:blipFill>
          <a:blip r:embed="rId6"/>
          <a:srcRect/>
          <a:stretch>
            <a:fillRect/>
          </a:stretch>
        </p:blipFill>
        <p:spPr bwMode="auto">
          <a:xfrm>
            <a:off x="2970617" y="1450571"/>
            <a:ext cx="3136265" cy="92243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r>
              <a:rPr lang="en-US" dirty="0"/>
              <a:t>Microsoft Office Si</a:t>
            </a:r>
            <a:r>
              <a:rPr lang="en-US" dirty="0"/>
              <a:t>te License</a:t>
            </a:r>
            <a:endParaRPr lang="en-US" dirty="0"/>
          </a:p>
        </p:txBody>
      </p:sp>
      <p:sp>
        <p:nvSpPr>
          <p:cNvPr id="10" name="Rectangle 3"/>
          <p:cNvSpPr txBox="1">
            <a:spLocks noChangeArrowheads="1"/>
          </p:cNvSpPr>
          <p:nvPr/>
        </p:nvSpPr>
        <p:spPr bwMode="auto">
          <a:xfrm>
            <a:off x="349135" y="2062941"/>
            <a:ext cx="8794865" cy="25589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buBlip>
                <a:blip r:embed="rId3"/>
              </a:buBlip>
              <a:defRPr/>
            </a:pPr>
            <a:r>
              <a:rPr lang="en-US" sz="2400" kern="0" dirty="0">
                <a:latin typeface="Segoe Condensed"/>
              </a:rPr>
              <a:t> 500 Microsoft Office exams (either MOS or MCAS)</a:t>
            </a:r>
            <a:endParaRPr lang="en-US" sz="2400" kern="0" dirty="0">
              <a:latin typeface="Segoe Condensed"/>
            </a:endParaRPr>
          </a:p>
          <a:p>
            <a:pPr marL="342900" indent="-342900" eaLnBrk="0" hangingPunct="0">
              <a:spcBef>
                <a:spcPct val="20000"/>
              </a:spcBef>
              <a:buClr>
                <a:srgbClr val="FF9900"/>
              </a:buClr>
              <a:buBlip>
                <a:blip r:embed="rId3"/>
              </a:buBlip>
              <a:defRPr/>
            </a:pPr>
            <a:r>
              <a:rPr lang="en-US" sz="2400" kern="0" dirty="0">
                <a:latin typeface="Segoe Condensed"/>
              </a:rPr>
              <a:t> </a:t>
            </a:r>
            <a:r>
              <a:rPr lang="en-US" sz="2400" kern="0" dirty="0">
                <a:latin typeface="Segoe Condensed"/>
              </a:rPr>
              <a:t>Certiprep Licenses (2003 or 2007) – Network Version</a:t>
            </a:r>
          </a:p>
          <a:p>
            <a:pPr marL="342900" indent="-342900" eaLnBrk="0" hangingPunct="0">
              <a:spcBef>
                <a:spcPct val="20000"/>
              </a:spcBef>
              <a:buClr>
                <a:srgbClr val="FF9900"/>
              </a:buClr>
              <a:buBlip>
                <a:blip r:embed="rId3"/>
              </a:buBlip>
              <a:defRPr/>
            </a:pPr>
            <a:r>
              <a:rPr lang="en-US" sz="2400" kern="0" dirty="0">
                <a:latin typeface="Segoe Condensed"/>
              </a:rPr>
              <a:t>Per school 1 </a:t>
            </a:r>
            <a:r>
              <a:rPr lang="en-US" sz="2400" kern="0" dirty="0">
                <a:latin typeface="Segoe Condensed"/>
              </a:rPr>
              <a:t>yr. </a:t>
            </a:r>
            <a:r>
              <a:rPr lang="en-US" sz="2400" kern="0" dirty="0">
                <a:latin typeface="Segoe Condensed"/>
              </a:rPr>
              <a:t>subscription </a:t>
            </a:r>
            <a:r>
              <a:rPr lang="en-US" sz="2400" b="1" kern="0" dirty="0">
                <a:solidFill>
                  <a:srgbClr val="FF0000"/>
                </a:solidFill>
                <a:latin typeface="Segoe Condensed"/>
              </a:rPr>
              <a:t>only $2,950!!</a:t>
            </a:r>
            <a:endParaRPr lang="en-US" sz="2400" b="1" kern="0" dirty="0">
              <a:solidFill>
                <a:srgbClr val="FF0000"/>
              </a:solidFill>
              <a:latin typeface="Segoe Condensed"/>
            </a:endParaRPr>
          </a:p>
          <a:p>
            <a:pPr marL="342900" indent="-342900" eaLnBrk="0" hangingPunct="0">
              <a:spcBef>
                <a:spcPct val="20000"/>
              </a:spcBef>
              <a:buClr>
                <a:srgbClr val="FF9900"/>
              </a:buClr>
              <a:buBlip>
                <a:blip r:embed="rId3"/>
              </a:buBlip>
              <a:defRPr/>
            </a:pPr>
            <a:r>
              <a:rPr lang="en-US" sz="2400" kern="0" dirty="0">
                <a:latin typeface="Segoe Condensed"/>
              </a:rPr>
              <a:t> </a:t>
            </a:r>
            <a:r>
              <a:rPr lang="en-US" sz="2400" kern="0" dirty="0">
                <a:latin typeface="Segoe Condensed"/>
              </a:rPr>
              <a:t>Does</a:t>
            </a:r>
            <a:r>
              <a:rPr lang="en-US" sz="2400" kern="0" dirty="0">
                <a:latin typeface="Segoe Condensed"/>
              </a:rPr>
              <a:t> </a:t>
            </a:r>
            <a:r>
              <a:rPr lang="en-US" sz="2400" b="1" i="1" kern="0" dirty="0">
                <a:latin typeface="Segoe Condensed"/>
              </a:rPr>
              <a:t>NOT</a:t>
            </a:r>
            <a:r>
              <a:rPr lang="en-US" sz="2400" kern="0" dirty="0">
                <a:latin typeface="Segoe Condensed"/>
              </a:rPr>
              <a:t> </a:t>
            </a:r>
            <a:r>
              <a:rPr lang="en-US" sz="2400" kern="0" dirty="0">
                <a:latin typeface="Segoe Condensed"/>
              </a:rPr>
              <a:t>include Microsoft Office software</a:t>
            </a:r>
            <a:r>
              <a:rPr lang="en-US" sz="2400" kern="0" dirty="0">
                <a:latin typeface="Segoe Condensed"/>
              </a:rPr>
              <a:t>!</a:t>
            </a:r>
          </a:p>
          <a:p>
            <a:pPr marL="342900" indent="-342900" eaLnBrk="0" hangingPunct="0">
              <a:spcBef>
                <a:spcPct val="20000"/>
              </a:spcBef>
              <a:buClr>
                <a:srgbClr val="FF9900"/>
              </a:buClr>
              <a:buBlip>
                <a:blip r:embed="rId3"/>
              </a:buBlip>
              <a:defRPr/>
            </a:pPr>
            <a:endParaRPr lang="en-US" sz="2400" kern="0" dirty="0">
              <a:latin typeface="Segoe Condensed"/>
            </a:endParaRPr>
          </a:p>
          <a:p>
            <a:pPr marL="342900" indent="-342900" eaLnBrk="0" hangingPunct="0">
              <a:spcBef>
                <a:spcPct val="20000"/>
              </a:spcBef>
              <a:buClr>
                <a:srgbClr val="FF9900"/>
              </a:buClr>
              <a:defRPr/>
            </a:pPr>
            <a:r>
              <a:rPr lang="en-US" sz="2400" kern="0" dirty="0">
                <a:latin typeface="Segoe Condensed"/>
              </a:rPr>
              <a:t>       For more info, contact </a:t>
            </a:r>
            <a:r>
              <a:rPr lang="en-US" sz="2400" kern="0" dirty="0">
                <a:latin typeface="Segoe Condensed"/>
                <a:hlinkClick r:id="rId4"/>
              </a:rPr>
              <a:t>ccayaffa@certiport.com</a:t>
            </a:r>
            <a:r>
              <a:rPr lang="en-US" sz="2400" kern="0" dirty="0">
                <a:latin typeface="Segoe Condensed"/>
              </a:rPr>
              <a:t> </a:t>
            </a: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800" kern="0" dirty="0"/>
          </a:p>
          <a:p>
            <a:pPr marL="342900" indent="-342900" eaLnBrk="0" hangingPunct="0">
              <a:spcBef>
                <a:spcPct val="20000"/>
              </a:spcBef>
              <a:buClr>
                <a:srgbClr val="FF9900"/>
              </a:buClr>
              <a:defRPr/>
            </a:pPr>
            <a:endParaRPr lang="en-US" sz="2800" kern="0" dirty="0"/>
          </a:p>
        </p:txBody>
      </p:sp>
      <p:sp>
        <p:nvSpPr>
          <p:cNvPr id="6" name="Rectangle 5"/>
          <p:cNvSpPr/>
          <p:nvPr/>
        </p:nvSpPr>
        <p:spPr>
          <a:xfrm>
            <a:off x="2184216" y="1487670"/>
            <a:ext cx="4557146" cy="923330"/>
          </a:xfrm>
          <a:prstGeom prst="rect">
            <a:avLst/>
          </a:prstGeom>
          <a:noFill/>
          <a:effectLst>
            <a:glow rad="228600">
              <a:schemeClr val="accent3">
                <a:satMod val="175000"/>
                <a:alpha val="40000"/>
              </a:schemeClr>
            </a:glow>
          </a:effectLst>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$ 40,000 value!</a:t>
            </a:r>
            <a:endParaRPr lang="en-US" sz="5400" b="1" dirty="0">
              <a:ln/>
              <a:solidFill>
                <a:schemeClr val="accent3"/>
              </a:solidFill>
            </a:endParaRPr>
          </a:p>
        </p:txBody>
      </p:sp>
      <p:pic>
        <p:nvPicPr>
          <p:cNvPr id="7" name="Picture 6" descr="New_Transparent.gif"/>
          <p:cNvPicPr>
            <a:picLocks noChangeAspect="1"/>
          </p:cNvPicPr>
          <p:nvPr/>
        </p:nvPicPr>
        <p:blipFill>
          <a:blip r:embed="rId5"/>
          <a:stretch>
            <a:fillRect/>
          </a:stretch>
        </p:blipFill>
        <p:spPr>
          <a:xfrm>
            <a:off x="-354676" y="-199505"/>
            <a:ext cx="1634836" cy="122612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581062"/>
            <a:ext cx="8229600" cy="1143000"/>
          </a:xfrm>
        </p:spPr>
        <p:txBody>
          <a:bodyPr>
            <a:noAutofit/>
          </a:bodyPr>
          <a:lstStyle/>
          <a:p>
            <a:pPr algn="l" eaLnBrk="1" fontAlgn="auto" hangingPunct="1">
              <a:spcAft>
                <a:spcPts val="0"/>
              </a:spcAft>
              <a:defRPr/>
            </a:pPr>
            <a:r>
              <a:rPr lang="en-US" dirty="0"/>
              <a:t>Register a Test Center </a:t>
            </a:r>
          </a:p>
        </p:txBody>
      </p:sp>
      <p:sp>
        <p:nvSpPr>
          <p:cNvPr id="18" name="TextBox 17"/>
          <p:cNvSpPr txBox="1"/>
          <p:nvPr/>
        </p:nvSpPr>
        <p:spPr>
          <a:xfrm>
            <a:off x="6749936" y="1745672"/>
            <a:ext cx="2111432" cy="3693319"/>
          </a:xfrm>
          <a:prstGeom prst="rect">
            <a:avLst/>
          </a:prstGeom>
          <a:noFill/>
        </p:spPr>
        <p:txBody>
          <a:bodyPr wrap="square" rtlCol="0">
            <a:spAutoFit/>
          </a:bodyPr>
          <a:lstStyle/>
          <a:p>
            <a:r>
              <a:rPr lang="en-US" dirty="0">
                <a:latin typeface="Segoe Condensed"/>
              </a:rPr>
              <a:t>Visit Certiport’s homepage at</a:t>
            </a:r>
            <a:br>
              <a:rPr lang="en-US" dirty="0">
                <a:latin typeface="Segoe Condensed"/>
              </a:rPr>
            </a:br>
            <a:r>
              <a:rPr lang="en-US" dirty="0">
                <a:latin typeface="Segoe Condensed"/>
                <a:hlinkClick r:id="rId3"/>
              </a:rPr>
              <a:t>www.certiport.com</a:t>
            </a:r>
            <a:r>
              <a:rPr lang="en-US" dirty="0">
                <a:latin typeface="Segoe Condensed"/>
              </a:rPr>
              <a:t>and click the button, “Register a Testing Center”.</a:t>
            </a:r>
          </a:p>
          <a:p>
            <a:endParaRPr lang="en-US" dirty="0">
              <a:latin typeface="Segoe Condensed"/>
            </a:endParaRPr>
          </a:p>
          <a:p>
            <a:r>
              <a:rPr lang="en-US" dirty="0">
                <a:latin typeface="Segoe Condensed"/>
              </a:rPr>
              <a:t>Complete the application form and purchase enough MCAS exams for your students.</a:t>
            </a:r>
          </a:p>
        </p:txBody>
      </p:sp>
      <p:pic>
        <p:nvPicPr>
          <p:cNvPr id="292866" name="Picture 2"/>
          <p:cNvPicPr>
            <a:picLocks noChangeAspect="1" noChangeArrowheads="1"/>
          </p:cNvPicPr>
          <p:nvPr/>
        </p:nvPicPr>
        <p:blipFill>
          <a:blip r:embed="rId4"/>
          <a:srcRect/>
          <a:stretch>
            <a:fillRect/>
          </a:stretch>
        </p:blipFill>
        <p:spPr bwMode="auto">
          <a:xfrm>
            <a:off x="565266" y="1778924"/>
            <a:ext cx="6023954" cy="430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marL="460375" indent="-460375" eaLnBrk="1" hangingPunct="1"/>
            <a:r>
              <a:rPr lang="en-US" dirty="0"/>
              <a:t>MCAS Exam Characteristics</a:t>
            </a:r>
            <a:endParaRPr lang="en-US" dirty="0">
              <a:solidFill>
                <a:srgbClr val="3333CC"/>
              </a:solidFill>
            </a:endParaRPr>
          </a:p>
        </p:txBody>
      </p:sp>
      <p:sp>
        <p:nvSpPr>
          <p:cNvPr id="26626" name="Rectangle 3"/>
          <p:cNvSpPr>
            <a:spLocks noGrp="1" noChangeArrowheads="1"/>
          </p:cNvSpPr>
          <p:nvPr>
            <p:ph idx="1"/>
          </p:nvPr>
        </p:nvSpPr>
        <p:spPr/>
        <p:txBody>
          <a:bodyPr>
            <a:normAutofit/>
          </a:bodyPr>
          <a:lstStyle/>
          <a:p>
            <a:pPr marL="274320" indent="-274320" eaLnBrk="1" fontAlgn="auto" hangingPunct="1">
              <a:spcAft>
                <a:spcPts val="0"/>
              </a:spcAft>
              <a:buClr>
                <a:schemeClr val="accent3"/>
              </a:buClr>
              <a:buFontTx/>
              <a:buNone/>
              <a:defRPr/>
            </a:pPr>
            <a:r>
              <a:rPr lang="en-US" sz="2400" dirty="0">
                <a:latin typeface="Segoe Condensed"/>
              </a:rPr>
              <a:t>This is what to expect </a:t>
            </a:r>
            <a:r>
              <a:rPr lang="en-US" sz="2400" b="1" dirty="0">
                <a:latin typeface="Segoe Condensed"/>
              </a:rPr>
              <a:t>-</a:t>
            </a:r>
          </a:p>
          <a:p>
            <a:pPr marL="274320" indent="-274320" eaLnBrk="1" fontAlgn="auto" hangingPunct="1">
              <a:spcAft>
                <a:spcPts val="0"/>
              </a:spcAft>
              <a:buClr>
                <a:schemeClr val="accent3"/>
              </a:buClr>
              <a:buBlip>
                <a:blip r:embed="rId3"/>
              </a:buBlip>
              <a:defRPr/>
            </a:pPr>
            <a:r>
              <a:rPr lang="en-US" sz="2400" dirty="0">
                <a:latin typeface="Segoe Condensed"/>
              </a:rPr>
              <a:t>Performance-based exam</a:t>
            </a:r>
          </a:p>
          <a:p>
            <a:pPr marL="274320" indent="-274320" eaLnBrk="1" fontAlgn="auto" hangingPunct="1">
              <a:spcAft>
                <a:spcPts val="0"/>
              </a:spcAft>
              <a:buClr>
                <a:schemeClr val="accent3"/>
              </a:buClr>
              <a:buBlip>
                <a:blip r:embed="rId3"/>
              </a:buBlip>
              <a:defRPr/>
            </a:pPr>
            <a:r>
              <a:rPr lang="en-US" sz="2400" dirty="0">
                <a:latin typeface="Segoe Condensed"/>
              </a:rPr>
              <a:t>50 minute length</a:t>
            </a:r>
          </a:p>
          <a:p>
            <a:pPr marL="274320" indent="-274320" eaLnBrk="1" fontAlgn="auto" hangingPunct="1">
              <a:spcAft>
                <a:spcPts val="0"/>
              </a:spcAft>
              <a:buClr>
                <a:schemeClr val="accent3"/>
              </a:buClr>
              <a:buBlip>
                <a:blip r:embed="rId3"/>
              </a:buBlip>
              <a:defRPr/>
            </a:pPr>
            <a:r>
              <a:rPr lang="en-US" sz="2400" dirty="0">
                <a:latin typeface="Segoe Condensed"/>
              </a:rPr>
              <a:t>20-30 test items with one or more tasks</a:t>
            </a:r>
          </a:p>
          <a:p>
            <a:pPr marL="274320" indent="-274320" eaLnBrk="1" fontAlgn="auto" hangingPunct="1">
              <a:spcAft>
                <a:spcPts val="0"/>
              </a:spcAft>
              <a:buClr>
                <a:schemeClr val="accent3"/>
              </a:buClr>
              <a:buBlip>
                <a:blip r:embed="rId3"/>
              </a:buBlip>
              <a:defRPr/>
            </a:pPr>
            <a:r>
              <a:rPr lang="en-US" sz="2400" dirty="0">
                <a:latin typeface="Segoe Condensed"/>
              </a:rPr>
              <a:t>Score required to pass varies with exam</a:t>
            </a:r>
          </a:p>
          <a:p>
            <a:pPr marL="274320" indent="-274320" eaLnBrk="1" fontAlgn="auto" hangingPunct="1">
              <a:spcAft>
                <a:spcPts val="0"/>
              </a:spcAft>
              <a:buClr>
                <a:schemeClr val="accent3"/>
              </a:buClr>
              <a:buNone/>
              <a:defRPr/>
            </a:pPr>
            <a:r>
              <a:rPr lang="en-US" sz="2400" dirty="0">
                <a:latin typeface="Segoe Condensed"/>
              </a:rPr>
              <a:t>    (most IT exams range from 65-80%)</a:t>
            </a:r>
          </a:p>
          <a:p>
            <a:pPr marL="274320" indent="-274320" eaLnBrk="1" fontAlgn="auto" hangingPunct="1">
              <a:spcAft>
                <a:spcPts val="0"/>
              </a:spcAft>
              <a:buClr>
                <a:schemeClr val="accent3"/>
              </a:buClr>
              <a:buNone/>
              <a:defRPr/>
            </a:pPr>
            <a:r>
              <a:rPr lang="en-US" sz="1600" dirty="0">
                <a:latin typeface="Segoe Condensed"/>
              </a:rPr>
              <a:t>       Source:  US Dept. of Education, October 2000</a:t>
            </a:r>
            <a:endParaRPr lang="en-US" sz="2400" dirty="0">
              <a:latin typeface="Segoe Condensed"/>
            </a:endParaRPr>
          </a:p>
          <a:p>
            <a:pPr marL="274320" indent="-274320" eaLnBrk="1" fontAlgn="auto" hangingPunct="1">
              <a:spcAft>
                <a:spcPts val="0"/>
              </a:spcAft>
              <a:buClr>
                <a:schemeClr val="accent3"/>
              </a:buClr>
              <a:buBlip>
                <a:blip r:embed="rId3"/>
              </a:buBlip>
              <a:defRPr/>
            </a:pPr>
            <a:r>
              <a:rPr lang="en-US" sz="2400" dirty="0">
                <a:latin typeface="Segoe Condensed"/>
              </a:rPr>
              <a:t>Skills measured are posted on Microsoft’s </a:t>
            </a:r>
            <a:br>
              <a:rPr lang="en-US" sz="2400" dirty="0">
                <a:latin typeface="Segoe Condensed"/>
              </a:rPr>
            </a:br>
            <a:r>
              <a:rPr lang="en-US" sz="2400" dirty="0"/>
              <a:t>website (the objectives previously discussed) </a:t>
            </a:r>
          </a:p>
        </p:txBody>
      </p:sp>
      <p:pic>
        <p:nvPicPr>
          <p:cNvPr id="5" name="Picture 10" descr="Teacher_student"/>
          <p:cNvPicPr>
            <a:picLocks noChangeAspect="1" noChangeArrowheads="1"/>
          </p:cNvPicPr>
          <p:nvPr/>
        </p:nvPicPr>
        <p:blipFill>
          <a:blip r:embed="rId4"/>
          <a:srcRect/>
          <a:stretch>
            <a:fillRect/>
          </a:stretch>
        </p:blipFill>
        <p:spPr bwMode="auto">
          <a:xfrm>
            <a:off x="7132320" y="1638994"/>
            <a:ext cx="2011680" cy="36461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48058"/>
            <a:ext cx="8229600" cy="965106"/>
          </a:xfrm>
        </p:spPr>
        <p:txBody>
          <a:bodyPr>
            <a:normAutofit fontScale="90000"/>
          </a:bodyPr>
          <a:lstStyle/>
          <a:p>
            <a:pPr eaLnBrk="1" fontAlgn="auto" hangingPunct="1">
              <a:spcAft>
                <a:spcPts val="0"/>
              </a:spcAft>
              <a:defRPr/>
            </a:pPr>
            <a:r>
              <a:rPr lang="en-US" dirty="0"/>
              <a:t/>
            </a:r>
            <a:br>
              <a:rPr lang="en-US" dirty="0"/>
            </a:br>
            <a:r>
              <a:rPr sz="4900"/>
              <a:t>Sample Exam Question</a:t>
            </a:r>
            <a:r>
              <a:rPr/>
              <a:t/>
            </a:r>
            <a:br>
              <a:rPr/>
            </a:br>
            <a:endParaRPr/>
          </a:p>
        </p:txBody>
      </p:sp>
      <p:pic>
        <p:nvPicPr>
          <p:cNvPr id="25603" name="Picture 4"/>
          <p:cNvPicPr>
            <a:picLocks noGrp="1" noChangeAspect="1" noChangeArrowheads="1"/>
          </p:cNvPicPr>
          <p:nvPr>
            <p:ph idx="1"/>
          </p:nvPr>
        </p:nvPicPr>
        <p:blipFill>
          <a:blip r:embed="rId3"/>
          <a:stretch>
            <a:fillRect/>
          </a:stretch>
        </p:blipFill>
        <p:spPr>
          <a:xfrm>
            <a:off x="567560" y="1332187"/>
            <a:ext cx="6215378" cy="4661534"/>
          </a:xfrm>
        </p:spPr>
      </p:pic>
      <p:pic>
        <p:nvPicPr>
          <p:cNvPr id="25604" name="Picture 3" descr="Sample Item"/>
          <p:cNvPicPr>
            <a:picLocks noChangeAspect="1" noChangeArrowheads="1"/>
          </p:cNvPicPr>
          <p:nvPr/>
        </p:nvPicPr>
        <p:blipFill>
          <a:blip r:embed="rId4">
            <a:lum bright="-12000"/>
          </a:blip>
          <a:srcRect t="85715"/>
          <a:stretch>
            <a:fillRect/>
          </a:stretch>
        </p:blipFill>
        <p:spPr bwMode="auto">
          <a:xfrm>
            <a:off x="559080" y="5569100"/>
            <a:ext cx="6213860" cy="616388"/>
          </a:xfrm>
          <a:prstGeom prst="rect">
            <a:avLst/>
          </a:prstGeom>
          <a:noFill/>
          <a:ln w="12700">
            <a:solidFill>
              <a:srgbClr val="000000"/>
            </a:solidFill>
            <a:miter lim="800000"/>
            <a:headEnd/>
            <a:tailEnd/>
          </a:ln>
        </p:spPr>
      </p:pic>
      <p:sp>
        <p:nvSpPr>
          <p:cNvPr id="5" name="TextBox 4"/>
          <p:cNvSpPr txBox="1"/>
          <p:nvPr/>
        </p:nvSpPr>
        <p:spPr>
          <a:xfrm>
            <a:off x="1133475" y="6018028"/>
            <a:ext cx="466725" cy="215444"/>
          </a:xfrm>
          <a:prstGeom prst="rect">
            <a:avLst/>
          </a:prstGeom>
          <a:noFill/>
        </p:spPr>
        <p:txBody>
          <a:bodyPr wrap="square" rtlCol="0">
            <a:spAutoFit/>
          </a:bodyPr>
          <a:lstStyle/>
          <a:p>
            <a:r>
              <a:rPr lang="en-US" sz="800" dirty="0">
                <a:solidFill>
                  <a:schemeClr val="bg1"/>
                </a:solidFill>
                <a:latin typeface="Segoe Condensed"/>
              </a:rPr>
              <a:t>48:15</a:t>
            </a:r>
          </a:p>
        </p:txBody>
      </p:sp>
      <p:sp>
        <p:nvSpPr>
          <p:cNvPr id="7" name="TextBox 6"/>
          <p:cNvSpPr txBox="1"/>
          <p:nvPr/>
        </p:nvSpPr>
        <p:spPr>
          <a:xfrm>
            <a:off x="7103028" y="1291772"/>
            <a:ext cx="1567543" cy="2031325"/>
          </a:xfrm>
          <a:prstGeom prst="rect">
            <a:avLst/>
          </a:prstGeom>
          <a:noFill/>
        </p:spPr>
        <p:txBody>
          <a:bodyPr wrap="square" rtlCol="0">
            <a:spAutoFit/>
          </a:bodyPr>
          <a:lstStyle/>
          <a:p>
            <a:r>
              <a:rPr lang="en-US" dirty="0"/>
              <a:t>“Live” Office application appears in upper portion of window.  All features work except Help!</a:t>
            </a:r>
          </a:p>
        </p:txBody>
      </p:sp>
      <p:sp>
        <p:nvSpPr>
          <p:cNvPr id="12" name="TextBox 11"/>
          <p:cNvSpPr txBox="1"/>
          <p:nvPr/>
        </p:nvSpPr>
        <p:spPr>
          <a:xfrm>
            <a:off x="7142956" y="3614591"/>
            <a:ext cx="1667435" cy="1754326"/>
          </a:xfrm>
          <a:prstGeom prst="rect">
            <a:avLst/>
          </a:prstGeom>
          <a:noFill/>
        </p:spPr>
        <p:txBody>
          <a:bodyPr wrap="square" rtlCol="0">
            <a:spAutoFit/>
          </a:bodyPr>
          <a:lstStyle/>
          <a:p>
            <a:r>
              <a:rPr lang="en-US" dirty="0"/>
              <a:t>Task pane is at bottom.  Has counter, timer and buttons for Skip, Reset and Next.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a:t/>
            </a:r>
            <a:br>
              <a:rPr lang="en-US" dirty="0"/>
            </a:br>
            <a:r>
              <a:rPr sz="4900"/>
              <a:t>Sample Exam Score Report</a:t>
            </a:r>
            <a:r>
              <a:rPr/>
              <a:t/>
            </a:r>
            <a:br>
              <a:rPr/>
            </a:br>
            <a:endParaRPr/>
          </a:p>
        </p:txBody>
      </p:sp>
      <p:pic>
        <p:nvPicPr>
          <p:cNvPr id="26627" name="Picture 2"/>
          <p:cNvPicPr>
            <a:picLocks noGrp="1" noChangeAspect="1" noChangeArrowheads="1"/>
          </p:cNvPicPr>
          <p:nvPr>
            <p:ph idx="1"/>
          </p:nvPr>
        </p:nvPicPr>
        <p:blipFill>
          <a:blip r:embed="rId3"/>
          <a:stretch>
            <a:fillRect/>
          </a:stretch>
        </p:blipFill>
        <p:spPr>
          <a:xfrm>
            <a:off x="523913" y="1467197"/>
            <a:ext cx="6034617" cy="4525963"/>
          </a:xfrm>
        </p:spPr>
      </p:pic>
      <p:sp>
        <p:nvSpPr>
          <p:cNvPr id="6" name="TextBox 5"/>
          <p:cNvSpPr txBox="1"/>
          <p:nvPr/>
        </p:nvSpPr>
        <p:spPr>
          <a:xfrm>
            <a:off x="6833061" y="1574404"/>
            <a:ext cx="1961803" cy="3139321"/>
          </a:xfrm>
          <a:prstGeom prst="rect">
            <a:avLst/>
          </a:prstGeom>
          <a:noFill/>
        </p:spPr>
        <p:txBody>
          <a:bodyPr wrap="square" rtlCol="0">
            <a:spAutoFit/>
          </a:bodyPr>
          <a:lstStyle/>
          <a:p>
            <a:r>
              <a:rPr lang="en-US" dirty="0"/>
              <a:t>The score report shows you the required passing score, your score and  percentage performance in each topic area.</a:t>
            </a:r>
          </a:p>
          <a:p>
            <a:endParaRPr lang="en-US" dirty="0"/>
          </a:p>
          <a:p>
            <a:r>
              <a:rPr lang="en-US" dirty="0"/>
              <a:t>Like all Microsoft exams, a perfect score is 1000.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pPr marL="460375" indent="-460375" eaLnBrk="1" hangingPunct="1"/>
            <a:r>
              <a:rPr lang="en-US" dirty="0"/>
              <a:t>Digital Transcript Service (free)</a:t>
            </a:r>
            <a:endParaRPr lang="en-US" dirty="0">
              <a:solidFill>
                <a:srgbClr val="3333CC"/>
              </a:solidFill>
            </a:endParaRPr>
          </a:p>
        </p:txBody>
      </p:sp>
      <p:sp>
        <p:nvSpPr>
          <p:cNvPr id="27650" name="Rectangle 3"/>
          <p:cNvSpPr>
            <a:spLocks noGrp="1" noChangeArrowheads="1"/>
          </p:cNvSpPr>
          <p:nvPr>
            <p:ph idx="1"/>
          </p:nvPr>
        </p:nvSpPr>
        <p:spPr/>
        <p:txBody>
          <a:bodyPr/>
          <a:lstStyle/>
          <a:p>
            <a:pPr eaLnBrk="1" hangingPunct="1">
              <a:lnSpc>
                <a:spcPct val="90000"/>
              </a:lnSpc>
              <a:buFontTx/>
              <a:buNone/>
            </a:pPr>
            <a:endParaRPr lang="en-US" sz="2000" dirty="0">
              <a:solidFill>
                <a:schemeClr val="bg1"/>
              </a:solidFill>
            </a:endParaRPr>
          </a:p>
          <a:p>
            <a:pPr eaLnBrk="1" hangingPunct="1">
              <a:buBlip>
                <a:blip r:embed="rId3"/>
              </a:buBlip>
            </a:pPr>
            <a:r>
              <a:rPr lang="en-US" sz="2800" dirty="0">
                <a:latin typeface="Segoe Condensed"/>
              </a:rPr>
              <a:t>Secure, authenticated website</a:t>
            </a:r>
            <a:endParaRPr lang="en-US" sz="2000" dirty="0">
              <a:latin typeface="Segoe Condensed"/>
            </a:endParaRPr>
          </a:p>
          <a:p>
            <a:pPr eaLnBrk="1" hangingPunct="1">
              <a:buBlip>
                <a:blip r:embed="rId3"/>
              </a:buBlip>
            </a:pPr>
            <a:r>
              <a:rPr lang="en-US" sz="2800" dirty="0">
                <a:latin typeface="Segoe Condensed"/>
              </a:rPr>
              <a:t>Candidates can view exam results </a:t>
            </a:r>
            <a:br>
              <a:rPr lang="en-US" sz="2800" dirty="0">
                <a:latin typeface="Segoe Condensed"/>
              </a:rPr>
            </a:br>
            <a:r>
              <a:rPr lang="en-US" sz="2800" dirty="0">
                <a:latin typeface="Segoe Condensed"/>
              </a:rPr>
              <a:t>and certifications online at any time</a:t>
            </a:r>
          </a:p>
          <a:p>
            <a:pPr eaLnBrk="1" hangingPunct="1">
              <a:buBlip>
                <a:blip r:embed="rId3"/>
              </a:buBlip>
            </a:pPr>
            <a:r>
              <a:rPr lang="en-US" sz="2800" dirty="0">
                <a:latin typeface="Segoe Condensed"/>
              </a:rPr>
              <a:t>Instantaneous results</a:t>
            </a:r>
          </a:p>
          <a:p>
            <a:pPr eaLnBrk="1" hangingPunct="1">
              <a:buBlip>
                <a:blip r:embed="rId3"/>
              </a:buBlip>
            </a:pPr>
            <a:r>
              <a:rPr lang="en-US" sz="2800" dirty="0">
                <a:latin typeface="Segoe Condensed"/>
              </a:rPr>
              <a:t>Access can be granted to educators, </a:t>
            </a:r>
            <a:br>
              <a:rPr lang="en-US" sz="2800" dirty="0">
                <a:latin typeface="Segoe Condensed"/>
              </a:rPr>
            </a:br>
            <a:r>
              <a:rPr lang="en-US" sz="2800" dirty="0">
                <a:latin typeface="Segoe Condensed"/>
              </a:rPr>
              <a:t>employers, and staffing agencies to </a:t>
            </a:r>
            <a:br>
              <a:rPr lang="en-US" sz="2800" dirty="0">
                <a:latin typeface="Segoe Condensed"/>
              </a:rPr>
            </a:br>
            <a:r>
              <a:rPr lang="en-US" sz="2800" dirty="0">
                <a:latin typeface="Segoe Condensed"/>
              </a:rPr>
              <a:t>verify candidate results</a:t>
            </a:r>
          </a:p>
          <a:p>
            <a:pPr lvl="1" eaLnBrk="1" hangingPunct="1"/>
            <a:endParaRPr lang="en-US" dirty="0"/>
          </a:p>
        </p:txBody>
      </p:sp>
      <p:pic>
        <p:nvPicPr>
          <p:cNvPr id="5" name="Picture 4" descr="MPj03997840000[1]"/>
          <p:cNvPicPr>
            <a:picLocks noChangeAspect="1" noChangeArrowheads="1"/>
          </p:cNvPicPr>
          <p:nvPr/>
        </p:nvPicPr>
        <p:blipFill>
          <a:blip r:embed="rId4"/>
          <a:srcRect/>
          <a:stretch>
            <a:fillRect/>
          </a:stretch>
        </p:blipFill>
        <p:spPr>
          <a:xfrm>
            <a:off x="6836569" y="1758143"/>
            <a:ext cx="2307431" cy="3761508"/>
          </a:xfrm>
          <a:prstGeom prst="rect">
            <a:avLst/>
          </a:prstGeom>
          <a:ln w="28575">
            <a:solidFill>
              <a:srgbClr val="000000"/>
            </a:solid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890" y="2971800"/>
            <a:ext cx="5361709" cy="1524000"/>
          </a:xfrm>
        </p:spPr>
        <p:txBody>
          <a:bodyPr>
            <a:normAutofit/>
          </a:bodyPr>
          <a:lstStyle/>
          <a:p>
            <a:r>
              <a:rPr lang="en-US" sz="4000" dirty="0"/>
              <a:t> MCAS and Adobe </a:t>
            </a:r>
            <a:br>
              <a:rPr lang="en-US" sz="4000" dirty="0"/>
            </a:br>
            <a:r>
              <a:rPr lang="en-US" sz="4000" dirty="0"/>
              <a:t> Certifications</a:t>
            </a:r>
          </a:p>
        </p:txBody>
      </p:sp>
      <p:sp>
        <p:nvSpPr>
          <p:cNvPr id="6" name="Title 4"/>
          <p:cNvSpPr txBox="1">
            <a:spLocks/>
          </p:cNvSpPr>
          <p:nvPr/>
        </p:nvSpPr>
        <p:spPr>
          <a:xfrm>
            <a:off x="648393" y="4572000"/>
            <a:ext cx="5295208" cy="1524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a:latin typeface="Segoe Condensed"/>
                <a:ea typeface="+mj-ea"/>
                <a:cs typeface="+mj-cs"/>
              </a:rPr>
              <a:t> Debora A. Collins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100" b="1" baseline="0" dirty="0">
                <a:latin typeface="Segoe Condensed"/>
                <a:ea typeface="+mj-ea"/>
                <a:cs typeface="+mj-cs"/>
              </a:rPr>
              <a:t>  Certiport, Inc.</a:t>
            </a:r>
            <a:endParaRPr kumimoji="0" lang="en-US" sz="2100" b="1" i="0" u="none" strike="noStrike" kern="1200" cap="none" spc="0" normalizeH="0" baseline="0" noProof="0" dirty="0">
              <a:ln>
                <a:noFill/>
              </a:ln>
              <a:solidFill>
                <a:schemeClr val="tx1"/>
              </a:solidFill>
              <a:effectLst/>
              <a:uLnTx/>
              <a:uFillTx/>
              <a:latin typeface="Segoe Condensed"/>
              <a:ea typeface="+mj-ea"/>
              <a:cs typeface="+mj-cs"/>
            </a:endParaRPr>
          </a:p>
        </p:txBody>
      </p:sp>
      <p:pic>
        <p:nvPicPr>
          <p:cNvPr id="4" name="Picture 3" descr="Certs Laptop Transparent REV.gif"/>
          <p:cNvPicPr>
            <a:picLocks noChangeAspect="1"/>
          </p:cNvPicPr>
          <p:nvPr/>
        </p:nvPicPr>
        <p:blipFill>
          <a:blip r:embed="rId3"/>
          <a:stretch>
            <a:fillRect/>
          </a:stretch>
        </p:blipFill>
        <p:spPr>
          <a:xfrm>
            <a:off x="5474365" y="1593965"/>
            <a:ext cx="2791052" cy="35433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ranscript.png"/>
          <p:cNvPicPr>
            <a:picLocks noChangeAspect="1"/>
          </p:cNvPicPr>
          <p:nvPr/>
        </p:nvPicPr>
        <p:blipFill>
          <a:blip r:embed="rId3"/>
          <a:stretch>
            <a:fillRect/>
          </a:stretch>
        </p:blipFill>
        <p:spPr>
          <a:xfrm>
            <a:off x="2125362" y="1561071"/>
            <a:ext cx="4342115" cy="4687392"/>
          </a:xfrm>
          <a:prstGeom prst="rect">
            <a:avLst/>
          </a:prstGeom>
        </p:spPr>
      </p:pic>
      <p:sp>
        <p:nvSpPr>
          <p:cNvPr id="4" name="Title 3"/>
          <p:cNvSpPr>
            <a:spLocks noGrp="1"/>
          </p:cNvSpPr>
          <p:nvPr>
            <p:ph type="title"/>
          </p:nvPr>
        </p:nvSpPr>
        <p:spPr/>
        <p:txBody>
          <a:bodyPr/>
          <a:lstStyle/>
          <a:p>
            <a:r>
              <a:rPr lang="en-US" dirty="0"/>
              <a:t>Sample Digital Transcript</a:t>
            </a:r>
          </a:p>
        </p:txBody>
      </p:sp>
      <p:sp>
        <p:nvSpPr>
          <p:cNvPr id="8" name="TextBox 7"/>
          <p:cNvSpPr txBox="1"/>
          <p:nvPr/>
        </p:nvSpPr>
        <p:spPr>
          <a:xfrm>
            <a:off x="6833061" y="1574404"/>
            <a:ext cx="1961803" cy="3139321"/>
          </a:xfrm>
          <a:prstGeom prst="rect">
            <a:avLst/>
          </a:prstGeom>
          <a:noFill/>
        </p:spPr>
        <p:txBody>
          <a:bodyPr wrap="square" rtlCol="0">
            <a:spAutoFit/>
          </a:bodyPr>
          <a:lstStyle/>
          <a:p>
            <a:r>
              <a:rPr lang="en-US" dirty="0"/>
              <a:t>The transcript </a:t>
            </a:r>
            <a:r>
              <a:rPr lang="en-US" b="1" dirty="0"/>
              <a:t>does not </a:t>
            </a:r>
            <a:r>
              <a:rPr lang="en-US" dirty="0"/>
              <a:t>show your score or how many attempts were made before passing an exam!</a:t>
            </a:r>
          </a:p>
          <a:p>
            <a:endParaRPr lang="en-US" dirty="0"/>
          </a:p>
          <a:p>
            <a:r>
              <a:rPr lang="en-US" dirty="0"/>
              <a:t>Access to your digital transcript may be granted to third-parties.</a:t>
            </a:r>
          </a:p>
        </p:txBody>
      </p:sp>
      <p:sp>
        <p:nvSpPr>
          <p:cNvPr id="9" name="TextBox 8"/>
          <p:cNvSpPr txBox="1"/>
          <p:nvPr/>
        </p:nvSpPr>
        <p:spPr>
          <a:xfrm>
            <a:off x="216131" y="1574405"/>
            <a:ext cx="1961803" cy="3416320"/>
          </a:xfrm>
          <a:prstGeom prst="rect">
            <a:avLst/>
          </a:prstGeom>
          <a:noFill/>
        </p:spPr>
        <p:txBody>
          <a:bodyPr wrap="square" rtlCol="0">
            <a:spAutoFit/>
          </a:bodyPr>
          <a:lstStyle/>
          <a:p>
            <a:r>
              <a:rPr lang="en-US" dirty="0"/>
              <a:t>The transcript  available on the Certiport website keeps a history of all  Office exams passed  (back to Office 97).  </a:t>
            </a:r>
          </a:p>
          <a:p>
            <a:endParaRPr lang="en-US" dirty="0"/>
          </a:p>
          <a:p>
            <a:r>
              <a:rPr lang="en-US" dirty="0"/>
              <a:t>It also displays the date each  certification was awarded.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1676400"/>
            <a:ext cx="8458200" cy="4325389"/>
          </a:xfrm>
        </p:spPr>
        <p:txBody>
          <a:bodyPr>
            <a:normAutofit/>
          </a:bodyPr>
          <a:lstStyle/>
          <a:p>
            <a:pPr marL="609600" indent="-609600">
              <a:buFont typeface="Wingdings 2" pitchFamily="18" charset="2"/>
              <a:buAutoNum type="arabicPeriod"/>
            </a:pPr>
            <a:r>
              <a:rPr lang="en-US" sz="2800" dirty="0"/>
              <a:t>Become an Authorized Test Center </a:t>
            </a:r>
            <a:endParaRPr lang="en-US" sz="2800" b="1" i="1" dirty="0">
              <a:solidFill>
                <a:srgbClr val="006699"/>
              </a:solidFill>
            </a:endParaRPr>
          </a:p>
          <a:p>
            <a:pPr marL="1371600" lvl="2" indent="-457200">
              <a:buNone/>
            </a:pPr>
            <a:r>
              <a:rPr lang="en-US" sz="2800" b="1" i="1" dirty="0">
                <a:solidFill>
                  <a:srgbClr val="006699"/>
                </a:solidFill>
              </a:rPr>
              <a:t>- </a:t>
            </a:r>
            <a:r>
              <a:rPr lang="en-US" dirty="0"/>
              <a:t>apply at </a:t>
            </a:r>
            <a:r>
              <a:rPr lang="en-US" dirty="0">
                <a:hlinkClick r:id="rId3"/>
              </a:rPr>
              <a:t>http://www.certiport.com</a:t>
            </a:r>
            <a:r>
              <a:rPr lang="en-US" sz="2800" dirty="0"/>
              <a:t> </a:t>
            </a:r>
          </a:p>
          <a:p>
            <a:pPr marL="609600" indent="-609600">
              <a:buFont typeface="Wingdings 2" pitchFamily="18" charset="2"/>
              <a:buAutoNum type="arabicPeriod"/>
            </a:pPr>
            <a:r>
              <a:rPr lang="en-US" sz="2800" dirty="0"/>
              <a:t> Acquire </a:t>
            </a:r>
            <a:r>
              <a:rPr lang="en-US" sz="2800" dirty="0"/>
              <a:t>Microsoft Office software  </a:t>
            </a:r>
            <a:endParaRPr lang="en-US" sz="2800" dirty="0"/>
          </a:p>
          <a:p>
            <a:pPr marL="1371600" lvl="2" indent="-457200">
              <a:buNone/>
            </a:pPr>
            <a:r>
              <a:rPr lang="en-US" dirty="0"/>
              <a:t>- contact </a:t>
            </a:r>
            <a:r>
              <a:rPr lang="en-US" dirty="0"/>
              <a:t>Microsoft</a:t>
            </a:r>
            <a:r>
              <a:rPr lang="en-US" dirty="0"/>
              <a:t> about IT Academy Program</a:t>
            </a:r>
            <a:endParaRPr lang="en-US" sz="2000" i="1" u="sng" dirty="0"/>
          </a:p>
          <a:p>
            <a:pPr marL="609600" indent="-609600">
              <a:buFont typeface="+mj-lt"/>
              <a:buAutoNum type="arabicPeriod" startAt="3"/>
            </a:pPr>
            <a:r>
              <a:rPr lang="en-US" sz="2800" dirty="0"/>
              <a:t> </a:t>
            </a:r>
            <a:r>
              <a:rPr lang="en-US" sz="2800" dirty="0"/>
              <a:t>Acquire a good </a:t>
            </a:r>
            <a:r>
              <a:rPr lang="en-US" sz="2800" dirty="0"/>
              <a:t>textbook </a:t>
            </a:r>
          </a:p>
          <a:p>
            <a:pPr marL="609600" indent="-609600">
              <a:buFont typeface="+mj-lt"/>
              <a:buAutoNum type="arabicPeriod" startAt="3"/>
            </a:pPr>
            <a:r>
              <a:rPr lang="en-US" sz="2800" dirty="0"/>
              <a:t>Obtain a site license for Certiprep </a:t>
            </a:r>
            <a:r>
              <a:rPr lang="en-US" sz="2800" dirty="0"/>
              <a:t>practice </a:t>
            </a:r>
            <a:r>
              <a:rPr lang="en-US" sz="2800" dirty="0"/>
              <a:t>test </a:t>
            </a:r>
            <a:r>
              <a:rPr lang="en-US" sz="2800" dirty="0"/>
              <a:t>software and certification exams</a:t>
            </a:r>
            <a:endParaRPr lang="en-US" sz="2800" dirty="0"/>
          </a:p>
          <a:p>
            <a:pPr marL="609600" indent="-609600">
              <a:buFont typeface="+mj-lt"/>
              <a:buAutoNum type="arabicPeriod" startAt="3"/>
            </a:pPr>
            <a:r>
              <a:rPr lang="en-US" sz="2800" dirty="0"/>
              <a:t>Identify </a:t>
            </a:r>
            <a:r>
              <a:rPr lang="en-US" sz="2800" dirty="0"/>
              <a:t>a </a:t>
            </a:r>
            <a:r>
              <a:rPr lang="en-US" sz="2800" dirty="0"/>
              <a:t>“certifiable” teacher </a:t>
            </a:r>
            <a:r>
              <a:rPr lang="en-US" sz="2800" dirty="0"/>
              <a:t>(pass the exam)</a:t>
            </a:r>
          </a:p>
          <a:p>
            <a:pPr marL="609600" indent="-609600">
              <a:buNone/>
            </a:pPr>
            <a:endParaRPr lang="en-US" sz="2000" dirty="0"/>
          </a:p>
        </p:txBody>
      </p:sp>
      <p:sp>
        <p:nvSpPr>
          <p:cNvPr id="55299" name="Rectangle 5"/>
          <p:cNvSpPr>
            <a:spLocks noGrp="1" noChangeArrowheads="1"/>
          </p:cNvSpPr>
          <p:nvPr>
            <p:ph type="title"/>
          </p:nvPr>
        </p:nvSpPr>
        <p:spPr>
          <a:xfrm>
            <a:off x="304800" y="634538"/>
            <a:ext cx="8839200" cy="762000"/>
          </a:xfrm>
        </p:spPr>
        <p:txBody>
          <a:bodyPr>
            <a:normAutofit/>
          </a:bodyPr>
          <a:lstStyle/>
          <a:p>
            <a:r>
              <a:rPr lang="en-US" dirty="0"/>
              <a:t>To Implement An MBC Program</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marL="460375" indent="-460375" eaLnBrk="1" hangingPunct="1"/>
            <a:r>
              <a:rPr lang="en-US" dirty="0"/>
              <a:t>Microsoft</a:t>
            </a:r>
            <a:r>
              <a:rPr lang="en-US" baseline="30000" dirty="0"/>
              <a:t>®</a:t>
            </a:r>
            <a:r>
              <a:rPr lang="en-US" dirty="0"/>
              <a:t> Office Certifications</a:t>
            </a:r>
            <a:endParaRPr lang="en-US" dirty="0">
              <a:solidFill>
                <a:srgbClr val="3333CC"/>
              </a:solidFill>
            </a:endParaRPr>
          </a:p>
        </p:txBody>
      </p:sp>
      <p:sp>
        <p:nvSpPr>
          <p:cNvPr id="98308" name="Text Box 5"/>
          <p:cNvSpPr txBox="1">
            <a:spLocks noChangeArrowheads="1"/>
          </p:cNvSpPr>
          <p:nvPr/>
        </p:nvSpPr>
        <p:spPr bwMode="auto">
          <a:xfrm>
            <a:off x="2057402" y="2011681"/>
            <a:ext cx="5448415" cy="830997"/>
          </a:xfrm>
          <a:prstGeom prst="rect">
            <a:avLst/>
          </a:prstGeom>
          <a:noFill/>
          <a:ln w="9525">
            <a:noFill/>
            <a:miter lim="800000"/>
            <a:headEnd/>
            <a:tailEnd/>
          </a:ln>
        </p:spPr>
        <p:txBody>
          <a:bodyPr wrap="none">
            <a:spAutoFit/>
          </a:bodyPr>
          <a:lstStyle/>
          <a:p>
            <a:r>
              <a:rPr lang="en-US" sz="2400" i="1" dirty="0">
                <a:solidFill>
                  <a:srgbClr val="006699"/>
                </a:solidFill>
                <a:hlinkClick r:id="rId3"/>
              </a:rPr>
              <a:t>http://www.microsoft.com/learning/msbc</a:t>
            </a:r>
            <a:endParaRPr lang="en-US" sz="2400" i="1" dirty="0">
              <a:solidFill>
                <a:srgbClr val="006699"/>
              </a:solidFill>
            </a:endParaRPr>
          </a:p>
          <a:p>
            <a:endParaRPr lang="en-US" sz="2400" i="1" dirty="0">
              <a:solidFill>
                <a:srgbClr val="006699"/>
              </a:solidFill>
            </a:endParaRPr>
          </a:p>
        </p:txBody>
      </p:sp>
      <p:sp>
        <p:nvSpPr>
          <p:cNvPr id="98311" name="Text Box 10"/>
          <p:cNvSpPr txBox="1">
            <a:spLocks noChangeArrowheads="1"/>
          </p:cNvSpPr>
          <p:nvPr/>
        </p:nvSpPr>
        <p:spPr bwMode="auto">
          <a:xfrm>
            <a:off x="742950" y="2868706"/>
            <a:ext cx="8096250" cy="2084294"/>
          </a:xfrm>
          <a:prstGeom prst="rect">
            <a:avLst/>
          </a:prstGeom>
          <a:solidFill>
            <a:srgbClr val="7CBE24">
              <a:alpha val="54117"/>
            </a:srgbClr>
          </a:solidFill>
          <a:ln w="9525">
            <a:noFill/>
            <a:miter lim="800000"/>
            <a:headEnd/>
            <a:tailEnd/>
          </a:ln>
        </p:spPr>
        <p:txBody>
          <a:bodyPr anchor="ctr"/>
          <a:lstStyle/>
          <a:p>
            <a:pPr algn="ctr">
              <a:lnSpc>
                <a:spcPct val="115000"/>
              </a:lnSpc>
              <a:spcBef>
                <a:spcPct val="20000"/>
              </a:spcBef>
              <a:buClr>
                <a:srgbClr val="FFB900"/>
              </a:buClr>
            </a:pPr>
            <a:endParaRPr lang="en-US" sz="2400">
              <a:latin typeface="Verdana" pitchFamily="34" charset="0"/>
            </a:endParaRPr>
          </a:p>
        </p:txBody>
      </p:sp>
      <p:sp>
        <p:nvSpPr>
          <p:cNvPr id="98312" name="Text Box 11"/>
          <p:cNvSpPr txBox="1">
            <a:spLocks noChangeArrowheads="1"/>
          </p:cNvSpPr>
          <p:nvPr/>
        </p:nvSpPr>
        <p:spPr bwMode="auto">
          <a:xfrm>
            <a:off x="457200" y="2667000"/>
            <a:ext cx="8096250" cy="2084294"/>
          </a:xfrm>
          <a:prstGeom prst="rect">
            <a:avLst/>
          </a:prstGeom>
          <a:gradFill rotWithShape="1">
            <a:gsLst>
              <a:gs pos="0">
                <a:srgbClr val="92D050"/>
              </a:gs>
              <a:gs pos="100000">
                <a:srgbClr val="FFFFFF"/>
              </a:gs>
            </a:gsLst>
            <a:lin ang="2700000" scaled="1"/>
          </a:gradFill>
          <a:ln w="9525">
            <a:noFill/>
            <a:miter lim="800000"/>
            <a:headEnd/>
            <a:tailEnd/>
          </a:ln>
        </p:spPr>
        <p:txBody>
          <a:bodyPr anchor="ctr"/>
          <a:lstStyle/>
          <a:p>
            <a:r>
              <a:rPr lang="en-US" sz="2400" dirty="0"/>
              <a:t>   Menu Tabs:</a:t>
            </a:r>
          </a:p>
          <a:p>
            <a:r>
              <a:rPr lang="en-US" sz="2400" dirty="0"/>
              <a:t>     1. Overview</a:t>
            </a:r>
          </a:p>
          <a:p>
            <a:r>
              <a:rPr lang="en-US" sz="2400" dirty="0"/>
              <a:t>     2. MCAS and MOS Certifications</a:t>
            </a:r>
          </a:p>
          <a:p>
            <a:r>
              <a:rPr lang="en-US" sz="2400" dirty="0"/>
              <a:t>     3. Master Certification</a:t>
            </a:r>
            <a:br>
              <a:rPr lang="en-US" sz="2400" dirty="0"/>
            </a:br>
            <a:r>
              <a:rPr lang="en-US" sz="2400" dirty="0"/>
              <a:t>     4. FAQ </a:t>
            </a:r>
          </a:p>
        </p:txBody>
      </p:sp>
      <p:sp>
        <p:nvSpPr>
          <p:cNvPr id="98310" name="Text Box 12"/>
          <p:cNvSpPr txBox="1">
            <a:spLocks noChangeArrowheads="1"/>
          </p:cNvSpPr>
          <p:nvPr/>
        </p:nvSpPr>
        <p:spPr bwMode="auto">
          <a:xfrm>
            <a:off x="519546" y="1551709"/>
            <a:ext cx="6357381" cy="523220"/>
          </a:xfrm>
          <a:prstGeom prst="rect">
            <a:avLst/>
          </a:prstGeom>
          <a:noFill/>
          <a:ln w="9525">
            <a:noFill/>
            <a:miter lim="800000"/>
            <a:headEnd/>
            <a:tailEnd/>
          </a:ln>
        </p:spPr>
        <p:txBody>
          <a:bodyPr wrap="none">
            <a:spAutoFit/>
          </a:bodyPr>
          <a:lstStyle/>
          <a:p>
            <a:r>
              <a:rPr lang="en-US" sz="2800" b="1" dirty="0"/>
              <a:t>To learn more about MBC certifications: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subTitle" idx="1"/>
          </p:nvPr>
        </p:nvSpPr>
        <p:spPr/>
        <p:txBody>
          <a:bodyPr/>
          <a:lstStyle/>
          <a:p>
            <a:pPr eaLnBrk="1" hangingPunct="1"/>
            <a:endParaRPr lang="en-US"/>
          </a:p>
          <a:p>
            <a:pPr eaLnBrk="1" hangingPunct="1"/>
            <a:endParaRPr lang="en-US"/>
          </a:p>
        </p:txBody>
      </p:sp>
      <p:pic>
        <p:nvPicPr>
          <p:cNvPr id="4" name="Picture 3" descr="ACA_logo.gif"/>
          <p:cNvPicPr>
            <a:picLocks noChangeAspect="1"/>
          </p:cNvPicPr>
          <p:nvPr/>
        </p:nvPicPr>
        <p:blipFill>
          <a:blip r:embed="rId3"/>
          <a:stretch>
            <a:fillRect/>
          </a:stretch>
        </p:blipFill>
        <p:spPr>
          <a:xfrm>
            <a:off x="2686721" y="2361760"/>
            <a:ext cx="3770558" cy="1678225"/>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0" y="750917"/>
            <a:ext cx="9144000" cy="762000"/>
          </a:xfrm>
        </p:spPr>
        <p:txBody>
          <a:bodyPr/>
          <a:lstStyle/>
          <a:p>
            <a:pPr>
              <a:defRPr/>
            </a:pPr>
            <a:r>
              <a:rPr/>
              <a:t>“Tools” of the Young Digital Worker</a:t>
            </a:r>
          </a:p>
        </p:txBody>
      </p:sp>
      <p:sp>
        <p:nvSpPr>
          <p:cNvPr id="47107" name="Rectangle 3"/>
          <p:cNvSpPr>
            <a:spLocks noGrp="1" noChangeArrowheads="1"/>
          </p:cNvSpPr>
          <p:nvPr>
            <p:ph type="body" idx="1"/>
          </p:nvPr>
        </p:nvSpPr>
        <p:spPr>
          <a:xfrm>
            <a:off x="304800" y="1717963"/>
            <a:ext cx="8340436" cy="3657600"/>
          </a:xfrm>
        </p:spPr>
        <p:txBody>
          <a:bodyPr/>
          <a:lstStyle/>
          <a:p>
            <a:pPr>
              <a:buNone/>
            </a:pPr>
            <a:r>
              <a:rPr lang="en-US" dirty="0"/>
              <a:t>Most common tools for web, graphics, audio, video and animation.</a:t>
            </a:r>
          </a:p>
          <a:p>
            <a:pPr lvl="1">
              <a:buBlip>
                <a:blip r:embed="rId3"/>
              </a:buBlip>
            </a:pPr>
            <a:r>
              <a:rPr lang="en-US" dirty="0"/>
              <a:t> Dreamweaver</a:t>
            </a:r>
          </a:p>
          <a:p>
            <a:pPr lvl="1">
              <a:buBlip>
                <a:blip r:embed="rId3"/>
              </a:buBlip>
            </a:pPr>
            <a:r>
              <a:rPr lang="en-US" dirty="0"/>
              <a:t> Flash</a:t>
            </a:r>
          </a:p>
          <a:p>
            <a:pPr lvl="1">
              <a:buBlip>
                <a:blip r:embed="rId3"/>
              </a:buBlip>
            </a:pPr>
            <a:r>
              <a:rPr lang="en-US" dirty="0"/>
              <a:t> Photoshop	</a:t>
            </a:r>
          </a:p>
        </p:txBody>
      </p:sp>
      <p:pic>
        <p:nvPicPr>
          <p:cNvPr id="7" name="Picture 6" descr="WebPremiumTransparent.png"/>
          <p:cNvPicPr>
            <a:picLocks noChangeAspect="1"/>
          </p:cNvPicPr>
          <p:nvPr/>
        </p:nvPicPr>
        <p:blipFill>
          <a:blip r:embed="rId4"/>
          <a:stretch>
            <a:fillRect/>
          </a:stretch>
        </p:blipFill>
        <p:spPr>
          <a:xfrm>
            <a:off x="4530437" y="2996738"/>
            <a:ext cx="2590800" cy="259080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title"/>
          </p:nvPr>
        </p:nvSpPr>
        <p:spPr>
          <a:xfrm>
            <a:off x="249382" y="784167"/>
            <a:ext cx="9144000" cy="762000"/>
          </a:xfrm>
        </p:spPr>
        <p:txBody>
          <a:bodyPr/>
          <a:lstStyle/>
          <a:p>
            <a:pPr>
              <a:defRPr/>
            </a:pPr>
            <a:r>
              <a:rPr lang="en-US" dirty="0"/>
              <a:t> </a:t>
            </a:r>
            <a:r>
              <a:rPr/>
              <a:t>Fact #1: The Internet Uses Adobe</a:t>
            </a:r>
          </a:p>
        </p:txBody>
      </p:sp>
      <p:sp>
        <p:nvSpPr>
          <p:cNvPr id="5" name="Content Placeholder 4"/>
          <p:cNvSpPr>
            <a:spLocks noGrp="1"/>
          </p:cNvSpPr>
          <p:nvPr>
            <p:ph idx="1"/>
          </p:nvPr>
        </p:nvSpPr>
        <p:spPr>
          <a:xfrm>
            <a:off x="0" y="2006139"/>
            <a:ext cx="6096000" cy="3124200"/>
          </a:xfrm>
        </p:spPr>
        <p:txBody>
          <a:bodyPr/>
          <a:lstStyle/>
          <a:p>
            <a:pPr>
              <a:buNone/>
            </a:pPr>
            <a:r>
              <a:rPr lang="en-US" sz="2800" i="1" dirty="0"/>
              <a:t>    </a:t>
            </a:r>
            <a:r>
              <a:rPr lang="en-US" sz="2800" dirty="0"/>
              <a:t>Flash content reaches </a:t>
            </a:r>
            <a:r>
              <a:rPr lang="en-US" sz="2800" b="1" dirty="0">
                <a:solidFill>
                  <a:srgbClr val="5EC90D"/>
                </a:solidFill>
              </a:rPr>
              <a:t>over 98% </a:t>
            </a:r>
            <a:r>
              <a:rPr lang="en-US" sz="2800" dirty="0"/>
              <a:t>of Internet viewers.  Adobe® Flash Player is the world’s most pervasive software platform, used by </a:t>
            </a:r>
            <a:r>
              <a:rPr lang="en-US" sz="2800" b="1" dirty="0">
                <a:solidFill>
                  <a:srgbClr val="5EC90D"/>
                </a:solidFill>
              </a:rPr>
              <a:t>over 2 million </a:t>
            </a:r>
            <a:r>
              <a:rPr lang="en-US" sz="2800" dirty="0"/>
              <a:t>professionals.</a:t>
            </a:r>
          </a:p>
          <a:p>
            <a:pPr>
              <a:buNone/>
            </a:pPr>
            <a:endParaRPr lang="en-US" sz="1800" i="1" dirty="0"/>
          </a:p>
          <a:p>
            <a:pPr>
              <a:buNone/>
            </a:pPr>
            <a:endParaRPr lang="en-US" sz="1800" i="1" dirty="0"/>
          </a:p>
        </p:txBody>
      </p:sp>
      <p:sp>
        <p:nvSpPr>
          <p:cNvPr id="7" name="TextBox 6"/>
          <p:cNvSpPr txBox="1"/>
          <p:nvPr/>
        </p:nvSpPr>
        <p:spPr>
          <a:xfrm>
            <a:off x="433647" y="4631574"/>
            <a:ext cx="7391400" cy="1107996"/>
          </a:xfrm>
          <a:prstGeom prst="rect">
            <a:avLst/>
          </a:prstGeom>
          <a:noFill/>
        </p:spPr>
        <p:txBody>
          <a:bodyPr wrap="square" rtlCol="0">
            <a:spAutoFit/>
          </a:bodyPr>
          <a:lstStyle/>
          <a:p>
            <a:r>
              <a:rPr lang="en-US" sz="1800" i="1" dirty="0"/>
              <a:t>Source: </a:t>
            </a:r>
            <a:r>
              <a:rPr lang="en-US" sz="1800" i="1" dirty="0" err="1"/>
              <a:t>Millward</a:t>
            </a:r>
            <a:r>
              <a:rPr lang="en-US" sz="1800" i="1" dirty="0"/>
              <a:t> Brown survey, conducted December 2007.</a:t>
            </a:r>
          </a:p>
          <a:p>
            <a:endParaRPr lang="en-US" i="1" dirty="0"/>
          </a:p>
          <a:p>
            <a:endParaRPr lang="en-US" dirty="0"/>
          </a:p>
        </p:txBody>
      </p:sp>
      <p:pic>
        <p:nvPicPr>
          <p:cNvPr id="10" name="Picture 9" descr="box_flash_cs3Transparent.png"/>
          <p:cNvPicPr>
            <a:picLocks noChangeAspect="1"/>
          </p:cNvPicPr>
          <p:nvPr/>
        </p:nvPicPr>
        <p:blipFill>
          <a:blip r:embed="rId3"/>
          <a:stretch>
            <a:fillRect/>
          </a:stretch>
        </p:blipFill>
        <p:spPr>
          <a:xfrm>
            <a:off x="6355081" y="2151612"/>
            <a:ext cx="1905000" cy="19050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title"/>
          </p:nvPr>
        </p:nvSpPr>
        <p:spPr>
          <a:xfrm>
            <a:off x="199506" y="784167"/>
            <a:ext cx="8686800" cy="762000"/>
          </a:xfrm>
        </p:spPr>
        <p:txBody>
          <a:bodyPr/>
          <a:lstStyle/>
          <a:p>
            <a:pPr>
              <a:defRPr/>
            </a:pPr>
            <a:r>
              <a:rPr/>
              <a:t>Fact #2:  The Internet is Growing</a:t>
            </a:r>
          </a:p>
        </p:txBody>
      </p:sp>
      <p:sp>
        <p:nvSpPr>
          <p:cNvPr id="5" name="Content Placeholder 4"/>
          <p:cNvSpPr>
            <a:spLocks noGrp="1"/>
          </p:cNvSpPr>
          <p:nvPr>
            <p:ph idx="1"/>
          </p:nvPr>
        </p:nvSpPr>
        <p:spPr>
          <a:xfrm>
            <a:off x="0" y="1808017"/>
            <a:ext cx="8927869" cy="1832957"/>
          </a:xfrm>
        </p:spPr>
        <p:txBody>
          <a:bodyPr>
            <a:normAutofit fontScale="25000" lnSpcReduction="20000"/>
          </a:bodyPr>
          <a:lstStyle/>
          <a:p>
            <a:pPr>
              <a:buNone/>
            </a:pPr>
            <a:r>
              <a:rPr lang="en-US" sz="5100" dirty="0"/>
              <a:t>        </a:t>
            </a:r>
            <a:r>
              <a:rPr lang="en-US" sz="9600" dirty="0"/>
              <a:t>In 2007, the Web gained a record 45  million sites in one year, making the total over </a:t>
            </a:r>
            <a:r>
              <a:rPr lang="en-US" sz="9600" b="1" dirty="0">
                <a:solidFill>
                  <a:srgbClr val="5EC90D"/>
                </a:solidFill>
              </a:rPr>
              <a:t>150 million sites </a:t>
            </a:r>
            <a:r>
              <a:rPr lang="en-US" sz="9600" dirty="0"/>
              <a:t>on the Internet.</a:t>
            </a:r>
            <a:endParaRPr lang="en-US" sz="5100" dirty="0"/>
          </a:p>
          <a:p>
            <a:pPr>
              <a:buNone/>
            </a:pPr>
            <a:endParaRPr lang="en-US" sz="1800" dirty="0"/>
          </a:p>
          <a:p>
            <a:pPr>
              <a:buNone/>
            </a:pPr>
            <a:endParaRPr lang="en-US" sz="1800" i="1" dirty="0"/>
          </a:p>
          <a:p>
            <a:pPr>
              <a:buNone/>
            </a:pPr>
            <a:endParaRPr lang="en-US" sz="1800" i="1" dirty="0"/>
          </a:p>
          <a:p>
            <a:pPr>
              <a:buNone/>
            </a:pPr>
            <a:r>
              <a:rPr lang="en-US" sz="7200" dirty="0"/>
              <a:t>                           </a:t>
            </a:r>
            <a:r>
              <a:rPr lang="en-US" sz="7200" i="1" dirty="0">
                <a:solidFill>
                  <a:schemeClr val="accent2">
                    <a:lumMod val="50000"/>
                  </a:schemeClr>
                </a:solidFill>
              </a:rPr>
              <a:t>Source: http://news.netcraft.com/archives/web_server_survey.html</a:t>
            </a:r>
          </a:p>
        </p:txBody>
      </p:sp>
      <p:pic>
        <p:nvPicPr>
          <p:cNvPr id="7" name="Picture 6" descr="WebSiteMay08.gif"/>
          <p:cNvPicPr>
            <a:picLocks noChangeAspect="1"/>
          </p:cNvPicPr>
          <p:nvPr/>
        </p:nvPicPr>
        <p:blipFill>
          <a:blip r:embed="rId3"/>
          <a:stretch>
            <a:fillRect/>
          </a:stretch>
        </p:blipFill>
        <p:spPr>
          <a:xfrm>
            <a:off x="1878677" y="3721330"/>
            <a:ext cx="5638800" cy="219456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title"/>
          </p:nvPr>
        </p:nvSpPr>
        <p:spPr>
          <a:xfrm>
            <a:off x="0" y="784167"/>
            <a:ext cx="9144000" cy="762000"/>
          </a:xfrm>
        </p:spPr>
        <p:txBody>
          <a:bodyPr/>
          <a:lstStyle/>
          <a:p>
            <a:pPr>
              <a:defRPr/>
            </a:pPr>
            <a:r>
              <a:rPr lang="en-US" dirty="0"/>
              <a:t> </a:t>
            </a:r>
            <a:r>
              <a:rPr/>
              <a:t>Fact #3: </a:t>
            </a:r>
            <a:r>
              <a:rPr lang="en-US" dirty="0"/>
              <a:t>Need </a:t>
            </a:r>
            <a:r>
              <a:rPr/>
              <a:t>Video, Audio</a:t>
            </a:r>
            <a:r>
              <a:rPr lang="en-US" dirty="0"/>
              <a:t> &amp; </a:t>
            </a:r>
            <a:r>
              <a:rPr/>
              <a:t>Web </a:t>
            </a:r>
          </a:p>
        </p:txBody>
      </p:sp>
      <p:sp>
        <p:nvSpPr>
          <p:cNvPr id="5" name="Content Placeholder 4"/>
          <p:cNvSpPr>
            <a:spLocks noGrp="1"/>
          </p:cNvSpPr>
          <p:nvPr>
            <p:ph idx="1"/>
          </p:nvPr>
        </p:nvSpPr>
        <p:spPr>
          <a:xfrm>
            <a:off x="76200" y="1675014"/>
            <a:ext cx="8229600" cy="4389437"/>
          </a:xfrm>
        </p:spPr>
        <p:txBody>
          <a:bodyPr/>
          <a:lstStyle/>
          <a:p>
            <a:pPr>
              <a:buNone/>
            </a:pPr>
            <a:r>
              <a:rPr lang="en-US" dirty="0"/>
              <a:t>   </a:t>
            </a:r>
            <a:r>
              <a:rPr lang="en-US" sz="2800" dirty="0"/>
              <a:t>Since 2000, demands for specialized digital tasks have increased. Nearly </a:t>
            </a:r>
            <a:r>
              <a:rPr lang="en-US" sz="2800" b="1" dirty="0">
                <a:solidFill>
                  <a:srgbClr val="5EC90D"/>
                </a:solidFill>
              </a:rPr>
              <a:t>20 percent </a:t>
            </a:r>
            <a:r>
              <a:rPr lang="en-US" sz="2800" dirty="0"/>
              <a:t>of the respondents surveyed said they performed video, audio, Web, or graphic production tasks </a:t>
            </a:r>
            <a:r>
              <a:rPr lang="en-US" sz="2800" b="1" dirty="0">
                <a:solidFill>
                  <a:srgbClr val="5EC90D"/>
                </a:solidFill>
              </a:rPr>
              <a:t>once or twice a week </a:t>
            </a:r>
            <a:r>
              <a:rPr lang="en-US" sz="2800" dirty="0"/>
              <a:t>while approximately another </a:t>
            </a:r>
            <a:r>
              <a:rPr lang="en-US" sz="2800" b="1" dirty="0">
                <a:solidFill>
                  <a:srgbClr val="5EC90D"/>
                </a:solidFill>
              </a:rPr>
              <a:t>40 percent </a:t>
            </a:r>
            <a:r>
              <a:rPr lang="en-US" sz="2800" dirty="0"/>
              <a:t>stated they executed such tasks </a:t>
            </a:r>
            <a:r>
              <a:rPr lang="en-US" sz="2800" b="1" dirty="0">
                <a:solidFill>
                  <a:srgbClr val="5EC90D"/>
                </a:solidFill>
              </a:rPr>
              <a:t>at least once every couple of months</a:t>
            </a:r>
            <a:r>
              <a:rPr lang="en-US" sz="2800" dirty="0">
                <a:solidFill>
                  <a:srgbClr val="5EC90D"/>
                </a:solidFill>
              </a:rPr>
              <a:t>.</a:t>
            </a:r>
          </a:p>
          <a:p>
            <a:pPr>
              <a:buNone/>
            </a:pPr>
            <a:r>
              <a:rPr lang="en-US" sz="1800" dirty="0">
                <a:solidFill>
                  <a:srgbClr val="5EC90D"/>
                </a:solidFill>
              </a:rPr>
              <a:t>   </a:t>
            </a:r>
          </a:p>
          <a:p>
            <a:pPr>
              <a:buNone/>
            </a:pPr>
            <a:r>
              <a:rPr lang="en-US" sz="1800" dirty="0">
                <a:solidFill>
                  <a:schemeClr val="accent2">
                    <a:lumMod val="50000"/>
                  </a:schemeClr>
                </a:solidFill>
              </a:rPr>
              <a:t>      </a:t>
            </a:r>
            <a:r>
              <a:rPr lang="en-US" sz="1800" i="1" dirty="0">
                <a:solidFill>
                  <a:schemeClr val="accent2">
                    <a:lumMod val="50000"/>
                  </a:schemeClr>
                </a:solidFill>
              </a:rPr>
              <a:t>Source: “Digital Media Skills Initial Findings,” California Community Colleges Media &amp; Entertainment Initiative (MEI), January 2006.</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title"/>
          </p:nvPr>
        </p:nvSpPr>
        <p:spPr>
          <a:xfrm>
            <a:off x="199506" y="750916"/>
            <a:ext cx="9144000" cy="762000"/>
          </a:xfrm>
        </p:spPr>
        <p:txBody>
          <a:bodyPr/>
          <a:lstStyle/>
          <a:p>
            <a:pPr>
              <a:defRPr/>
            </a:pPr>
            <a:r>
              <a:rPr/>
              <a:t>Fact #4:</a:t>
            </a:r>
            <a:r>
              <a:rPr lang="en-US" dirty="0"/>
              <a:t> </a:t>
            </a:r>
            <a:r>
              <a:rPr/>
              <a:t>Digital Tasks</a:t>
            </a:r>
            <a:r>
              <a:rPr lang="en-US" dirty="0"/>
              <a:t> Growing</a:t>
            </a:r>
            <a:endParaRPr/>
          </a:p>
        </p:txBody>
      </p:sp>
      <p:sp>
        <p:nvSpPr>
          <p:cNvPr id="5" name="Content Placeholder 4"/>
          <p:cNvSpPr>
            <a:spLocks noGrp="1"/>
          </p:cNvSpPr>
          <p:nvPr>
            <p:ph idx="1"/>
          </p:nvPr>
        </p:nvSpPr>
        <p:spPr>
          <a:xfrm>
            <a:off x="0" y="1810789"/>
            <a:ext cx="8686800" cy="4389437"/>
          </a:xfrm>
        </p:spPr>
        <p:txBody>
          <a:bodyPr/>
          <a:lstStyle/>
          <a:p>
            <a:pPr>
              <a:buNone/>
            </a:pPr>
            <a:r>
              <a:rPr lang="en-US" i="1" dirty="0"/>
              <a:t>   </a:t>
            </a:r>
            <a:r>
              <a:rPr lang="en-US" sz="2800" dirty="0"/>
              <a:t>Over the past five years, the average growth of users in what was considered specialized digital tasks is greater than more mainstream tasks. Specifically, animation, video, and audio are the fastest growing areas with </a:t>
            </a:r>
            <a:r>
              <a:rPr lang="en-US" sz="2800" b="1" dirty="0">
                <a:solidFill>
                  <a:srgbClr val="5EC90D"/>
                </a:solidFill>
              </a:rPr>
              <a:t>more than 35% </a:t>
            </a:r>
            <a:r>
              <a:rPr lang="en-US" sz="2800" dirty="0"/>
              <a:t>growth over the </a:t>
            </a:r>
            <a:r>
              <a:rPr lang="en-US" sz="2800" b="1" dirty="0">
                <a:solidFill>
                  <a:srgbClr val="5EC90D"/>
                </a:solidFill>
              </a:rPr>
              <a:t>last five years</a:t>
            </a:r>
            <a:r>
              <a:rPr lang="en-US" sz="2800" dirty="0"/>
              <a:t>.</a:t>
            </a:r>
          </a:p>
          <a:p>
            <a:pPr>
              <a:buNone/>
            </a:pPr>
            <a:endParaRPr lang="en-US" sz="1800" i="1" dirty="0"/>
          </a:p>
          <a:p>
            <a:pPr>
              <a:buNone/>
            </a:pPr>
            <a:r>
              <a:rPr lang="en-US" sz="1800" i="1" dirty="0"/>
              <a:t>      </a:t>
            </a:r>
            <a:r>
              <a:rPr lang="en-US" sz="1800" i="1" dirty="0">
                <a:solidFill>
                  <a:schemeClr val="accent2">
                    <a:lumMod val="50000"/>
                  </a:schemeClr>
                </a:solidFill>
              </a:rPr>
              <a:t>Source: “Digital Media Skills Initial Findings,” California Community Colleges Media &amp; Entertainment Initiative (MEI), January 2006.</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7541"/>
            <a:ext cx="9144000" cy="762000"/>
          </a:xfrm>
        </p:spPr>
        <p:txBody>
          <a:bodyPr/>
          <a:lstStyle/>
          <a:p>
            <a:r>
              <a:rPr lang="en-US" dirty="0"/>
              <a:t> </a:t>
            </a:r>
            <a:r>
              <a:rPr/>
              <a:t>Fact #5:Young People are Creating </a:t>
            </a:r>
            <a:endParaRPr lang="en-US" dirty="0"/>
          </a:p>
        </p:txBody>
      </p:sp>
      <p:sp>
        <p:nvSpPr>
          <p:cNvPr id="3" name="Content Placeholder 2"/>
          <p:cNvSpPr>
            <a:spLocks noGrp="1"/>
          </p:cNvSpPr>
          <p:nvPr>
            <p:ph idx="1"/>
          </p:nvPr>
        </p:nvSpPr>
        <p:spPr>
          <a:xfrm>
            <a:off x="0" y="1760913"/>
            <a:ext cx="8534400" cy="1905000"/>
          </a:xfrm>
        </p:spPr>
        <p:txBody>
          <a:bodyPr/>
          <a:lstStyle/>
          <a:p>
            <a:pPr>
              <a:buNone/>
            </a:pPr>
            <a:r>
              <a:rPr lang="en-US" sz="2400" dirty="0"/>
              <a:t>    </a:t>
            </a:r>
            <a:r>
              <a:rPr lang="en-US" sz="2800" dirty="0"/>
              <a:t>Young people are creating in Dreamweaver and Flash for effective and immediate communications on the web and on mobile devices.</a:t>
            </a:r>
          </a:p>
          <a:p>
            <a:pPr>
              <a:buNone/>
            </a:pPr>
            <a:r>
              <a:rPr lang="en-US" sz="2000" i="1" dirty="0"/>
              <a:t>.</a:t>
            </a:r>
          </a:p>
        </p:txBody>
      </p:sp>
      <p:sp>
        <p:nvSpPr>
          <p:cNvPr id="5" name="TextBox 4"/>
          <p:cNvSpPr txBox="1"/>
          <p:nvPr/>
        </p:nvSpPr>
        <p:spPr>
          <a:xfrm>
            <a:off x="990600" y="5342313"/>
            <a:ext cx="6964279" cy="369332"/>
          </a:xfrm>
          <a:prstGeom prst="rect">
            <a:avLst/>
          </a:prstGeom>
          <a:noFill/>
        </p:spPr>
        <p:txBody>
          <a:bodyPr wrap="none" rtlCol="0">
            <a:spAutoFit/>
          </a:bodyPr>
          <a:lstStyle/>
          <a:p>
            <a:r>
              <a:rPr lang="en-US" sz="1800" i="1" dirty="0">
                <a:solidFill>
                  <a:schemeClr val="accent2">
                    <a:lumMod val="50000"/>
                  </a:schemeClr>
                </a:solidFill>
                <a:latin typeface="+mn-lt"/>
              </a:rPr>
              <a:t>Source: http://news.netcraft.com/archives/web_server_survey.html</a:t>
            </a:r>
            <a:endParaRPr lang="en-US" sz="1800" dirty="0">
              <a:solidFill>
                <a:schemeClr val="accent2">
                  <a:lumMod val="50000"/>
                </a:schemeClr>
              </a:solidFill>
              <a:latin typeface="+mn-lt"/>
            </a:endParaRPr>
          </a:p>
        </p:txBody>
      </p:sp>
      <p:pic>
        <p:nvPicPr>
          <p:cNvPr id="6" name="Picture 5" descr="Adobestudent.bmp"/>
          <p:cNvPicPr>
            <a:picLocks noChangeAspect="1"/>
          </p:cNvPicPr>
          <p:nvPr/>
        </p:nvPicPr>
        <p:blipFill>
          <a:blip r:embed="rId3" cstate="print"/>
          <a:stretch>
            <a:fillRect/>
          </a:stretch>
        </p:blipFill>
        <p:spPr>
          <a:xfrm>
            <a:off x="2743200" y="3188499"/>
            <a:ext cx="3163612" cy="20014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15301"/>
            <a:ext cx="8229600" cy="965106"/>
          </a:xfrm>
        </p:spPr>
        <p:txBody>
          <a:bodyPr/>
          <a:lstStyle/>
          <a:p>
            <a:pPr eaLnBrk="1" hangingPunct="1"/>
            <a:r>
              <a:rPr lang="en-US" dirty="0"/>
              <a:t>        Debora A. Collins       </a:t>
            </a:r>
          </a:p>
        </p:txBody>
      </p:sp>
      <p:sp>
        <p:nvSpPr>
          <p:cNvPr id="16387" name="Rectangle 3"/>
          <p:cNvSpPr>
            <a:spLocks noGrp="1" noChangeArrowheads="1"/>
          </p:cNvSpPr>
          <p:nvPr>
            <p:ph idx="1"/>
          </p:nvPr>
        </p:nvSpPr>
        <p:spPr>
          <a:xfrm>
            <a:off x="457200" y="980902"/>
            <a:ext cx="8686800" cy="5652654"/>
          </a:xfrm>
        </p:spPr>
        <p:txBody>
          <a:bodyPr>
            <a:normAutofit lnSpcReduction="10000"/>
          </a:bodyPr>
          <a:lstStyle/>
          <a:p>
            <a:pPr marL="571500" indent="-514350" eaLnBrk="1" hangingPunct="1">
              <a:buNone/>
            </a:pPr>
            <a:r>
              <a:rPr lang="en-US" sz="2800" i="1" dirty="0">
                <a:latin typeface="Segoe Condensed"/>
              </a:rPr>
              <a:t>            Certiport, Inc.</a:t>
            </a:r>
            <a:br>
              <a:rPr lang="en-US" sz="2800" i="1" dirty="0">
                <a:latin typeface="Segoe Condensed"/>
              </a:rPr>
            </a:br>
            <a:r>
              <a:rPr lang="en-US" sz="2800" i="1" dirty="0">
                <a:latin typeface="Segoe Condensed"/>
              </a:rPr>
              <a:t>       dcollins@certiport.com</a:t>
            </a:r>
            <a:endParaRPr lang="en-US" sz="2400" i="1" dirty="0">
              <a:latin typeface="Segoe Condensed"/>
            </a:endParaRPr>
          </a:p>
          <a:p>
            <a:pPr marL="571500" lvl="3" indent="-514350" eaLnBrk="1" hangingPunct="1">
              <a:buClrTx/>
              <a:buNone/>
            </a:pPr>
            <a:endParaRPr lang="en-US" dirty="0">
              <a:latin typeface="Segoe Condensed"/>
            </a:endParaRPr>
          </a:p>
          <a:p>
            <a:pPr marL="571500" lvl="3" indent="-514350" eaLnBrk="1" hangingPunct="1">
              <a:buClrTx/>
              <a:buNone/>
            </a:pPr>
            <a:r>
              <a:rPr lang="en-US" dirty="0">
                <a:latin typeface="Segoe Condensed"/>
              </a:rPr>
              <a:t>                  M.S. Curriculum &amp; Instruction, Brigham Young University-1985</a:t>
            </a:r>
            <a:br>
              <a:rPr lang="en-US" dirty="0">
                <a:latin typeface="Segoe Condensed"/>
              </a:rPr>
            </a:br>
            <a:endParaRPr lang="en-US" dirty="0">
              <a:latin typeface="Segoe Condensed"/>
            </a:endParaRPr>
          </a:p>
          <a:p>
            <a:pPr marL="1828800" lvl="3" indent="-514350" fontAlgn="base">
              <a:spcAft>
                <a:spcPct val="0"/>
              </a:spcAft>
              <a:buClr>
                <a:srgbClr val="006699"/>
              </a:buClr>
              <a:buNone/>
            </a:pPr>
            <a:r>
              <a:rPr lang="en-US" kern="0" dirty="0">
                <a:solidFill>
                  <a:srgbClr val="000000"/>
                </a:solidFill>
              </a:rPr>
              <a:t>Microsoft Certified Learning Consultant (MCLC)</a:t>
            </a:r>
          </a:p>
          <a:p>
            <a:pPr marL="1828800" lvl="3" indent="-514350" fontAlgn="base">
              <a:spcAft>
                <a:spcPct val="0"/>
              </a:spcAft>
              <a:buClr>
                <a:srgbClr val="006699"/>
              </a:buClr>
              <a:buNone/>
            </a:pPr>
            <a:r>
              <a:rPr lang="en-US" kern="0" dirty="0">
                <a:solidFill>
                  <a:srgbClr val="000000"/>
                </a:solidFill>
              </a:rPr>
              <a:t>Microsoft Certified Trainer (MCT)</a:t>
            </a:r>
          </a:p>
          <a:p>
            <a:pPr marL="1828800" lvl="3" indent="-514350" fontAlgn="base">
              <a:spcAft>
                <a:spcPct val="0"/>
              </a:spcAft>
              <a:buClr>
                <a:srgbClr val="006699"/>
              </a:buClr>
              <a:buNone/>
            </a:pPr>
            <a:r>
              <a:rPr lang="en-US" kern="0" dirty="0">
                <a:solidFill>
                  <a:srgbClr val="000000"/>
                </a:solidFill>
              </a:rPr>
              <a:t>Microsoft Certified Application Specialist (MCAS)</a:t>
            </a:r>
          </a:p>
          <a:p>
            <a:pPr marL="1828800" lvl="3" indent="-514350" fontAlgn="base">
              <a:spcAft>
                <a:spcPct val="0"/>
              </a:spcAft>
              <a:buClr>
                <a:srgbClr val="006699"/>
              </a:buClr>
              <a:buNone/>
            </a:pPr>
            <a:r>
              <a:rPr lang="en-US" kern="0" dirty="0">
                <a:solidFill>
                  <a:srgbClr val="000000"/>
                </a:solidFill>
              </a:rPr>
              <a:t>Microsoft Office Specialist (MOS)</a:t>
            </a:r>
          </a:p>
          <a:p>
            <a:pPr marL="1828800" lvl="3" indent="-514350" fontAlgn="base">
              <a:spcAft>
                <a:spcPct val="0"/>
              </a:spcAft>
              <a:buClr>
                <a:srgbClr val="006699"/>
              </a:buClr>
              <a:buNone/>
            </a:pPr>
            <a:r>
              <a:rPr lang="en-US" kern="0" dirty="0">
                <a:solidFill>
                  <a:srgbClr val="000000"/>
                </a:solidFill>
              </a:rPr>
              <a:t>Adobe Certified Associate (ACA)</a:t>
            </a:r>
          </a:p>
          <a:p>
            <a:pPr marL="1828800" lvl="3" indent="-514350" fontAlgn="base">
              <a:spcAft>
                <a:spcPct val="0"/>
              </a:spcAft>
              <a:buClr>
                <a:srgbClr val="006699"/>
              </a:buClr>
              <a:buNone/>
            </a:pPr>
            <a:r>
              <a:rPr lang="en-US" kern="0" dirty="0">
                <a:solidFill>
                  <a:srgbClr val="000000"/>
                </a:solidFill>
              </a:rPr>
              <a:t>Internet and Computing Core Certification (IC</a:t>
            </a:r>
            <a:r>
              <a:rPr lang="en-US" kern="0" baseline="30000" dirty="0">
                <a:solidFill>
                  <a:srgbClr val="000000"/>
                </a:solidFill>
              </a:rPr>
              <a:t>3</a:t>
            </a:r>
            <a:r>
              <a:rPr lang="en-US" kern="0" dirty="0">
                <a:solidFill>
                  <a:srgbClr val="000000"/>
                </a:solidFill>
              </a:rPr>
              <a:t>)</a:t>
            </a:r>
          </a:p>
          <a:p>
            <a:pPr marL="1828800" lvl="3" indent="-514350" fontAlgn="base">
              <a:spcAft>
                <a:spcPct val="0"/>
              </a:spcAft>
              <a:buClr>
                <a:srgbClr val="006699"/>
              </a:buClr>
              <a:buNone/>
            </a:pPr>
            <a:endParaRPr lang="en-US" i="1" kern="0" dirty="0">
              <a:solidFill>
                <a:srgbClr val="000000"/>
              </a:solidFill>
            </a:endParaRPr>
          </a:p>
          <a:p>
            <a:pPr marL="1828800" lvl="3" indent="-514350" fontAlgn="base">
              <a:spcAft>
                <a:spcPct val="0"/>
              </a:spcAft>
              <a:buClr>
                <a:srgbClr val="006699"/>
              </a:buClr>
              <a:buNone/>
            </a:pPr>
            <a:endParaRPr lang="en-US" i="1" dirty="0"/>
          </a:p>
          <a:p>
            <a:pPr marL="1828800" lvl="3" indent="-514350">
              <a:buNone/>
            </a:pPr>
            <a:r>
              <a:rPr lang="en-US" i="1" dirty="0"/>
              <a:t>MCT Flash Columnist – “Microsoft Office Tip of the Month”</a:t>
            </a:r>
          </a:p>
          <a:p>
            <a:pPr marL="1828800" lvl="3" indent="-514350" fontAlgn="base">
              <a:spcAft>
                <a:spcPct val="0"/>
              </a:spcAft>
              <a:buClr>
                <a:srgbClr val="006699"/>
              </a:buClr>
              <a:buNone/>
            </a:pPr>
            <a:r>
              <a:rPr lang="en-US" i="1" dirty="0"/>
              <a:t/>
            </a:r>
            <a:br>
              <a:rPr lang="en-US" i="1" dirty="0"/>
            </a:br>
            <a:endParaRPr lang="en-US" i="1" dirty="0"/>
          </a:p>
        </p:txBody>
      </p:sp>
      <p:pic>
        <p:nvPicPr>
          <p:cNvPr id="7" name="Picture 6" descr="MMI_logo.gif"/>
          <p:cNvPicPr>
            <a:picLocks noChangeAspect="1"/>
          </p:cNvPicPr>
          <p:nvPr/>
        </p:nvPicPr>
        <p:blipFill>
          <a:blip r:embed="rId3"/>
          <a:stretch>
            <a:fillRect/>
          </a:stretch>
        </p:blipFill>
        <p:spPr>
          <a:xfrm>
            <a:off x="705344" y="4537603"/>
            <a:ext cx="1019175" cy="695325"/>
          </a:xfrm>
          <a:prstGeom prst="rect">
            <a:avLst/>
          </a:prstGeom>
        </p:spPr>
      </p:pic>
      <p:pic>
        <p:nvPicPr>
          <p:cNvPr id="8" name="Picture 7" descr="MCASInstructor_logo.gif"/>
          <p:cNvPicPr>
            <a:picLocks noChangeAspect="1"/>
          </p:cNvPicPr>
          <p:nvPr/>
        </p:nvPicPr>
        <p:blipFill>
          <a:blip r:embed="rId4"/>
          <a:stretch>
            <a:fillRect/>
          </a:stretch>
        </p:blipFill>
        <p:spPr>
          <a:xfrm>
            <a:off x="7428998" y="2749173"/>
            <a:ext cx="1371600" cy="690684"/>
          </a:xfrm>
          <a:prstGeom prst="rect">
            <a:avLst/>
          </a:prstGeom>
        </p:spPr>
      </p:pic>
      <p:pic>
        <p:nvPicPr>
          <p:cNvPr id="10" name="Picture 9" descr="mct_logo_145x90.gif"/>
          <p:cNvPicPr>
            <a:picLocks noChangeAspect="1"/>
          </p:cNvPicPr>
          <p:nvPr/>
        </p:nvPicPr>
        <p:blipFill>
          <a:blip r:embed="rId5"/>
          <a:stretch>
            <a:fillRect/>
          </a:stretch>
        </p:blipFill>
        <p:spPr>
          <a:xfrm>
            <a:off x="711215" y="3693099"/>
            <a:ext cx="990600" cy="614855"/>
          </a:xfrm>
          <a:prstGeom prst="rect">
            <a:avLst/>
          </a:prstGeom>
        </p:spPr>
      </p:pic>
      <p:pic>
        <p:nvPicPr>
          <p:cNvPr id="11" name="Picture 10" descr="mclc_logo_145x90.gif"/>
          <p:cNvPicPr>
            <a:picLocks noChangeAspect="1"/>
          </p:cNvPicPr>
          <p:nvPr/>
        </p:nvPicPr>
        <p:blipFill>
          <a:blip r:embed="rId6"/>
          <a:stretch>
            <a:fillRect/>
          </a:stretch>
        </p:blipFill>
        <p:spPr>
          <a:xfrm>
            <a:off x="695453" y="2778936"/>
            <a:ext cx="995363" cy="617812"/>
          </a:xfrm>
          <a:prstGeom prst="rect">
            <a:avLst/>
          </a:prstGeom>
        </p:spPr>
      </p:pic>
      <p:pic>
        <p:nvPicPr>
          <p:cNvPr id="260098" name="Picture 2" descr="Debora Collins"/>
          <p:cNvPicPr>
            <a:picLocks noChangeAspect="1" noChangeArrowheads="1"/>
          </p:cNvPicPr>
          <p:nvPr/>
        </p:nvPicPr>
        <p:blipFill>
          <a:blip r:embed="rId7"/>
          <a:srcRect/>
          <a:stretch>
            <a:fillRect/>
          </a:stretch>
        </p:blipFill>
        <p:spPr bwMode="auto">
          <a:xfrm>
            <a:off x="189186" y="220715"/>
            <a:ext cx="1402542" cy="1876099"/>
          </a:xfrm>
          <a:prstGeom prst="rect">
            <a:avLst/>
          </a:prstGeom>
          <a:noFill/>
        </p:spPr>
      </p:pic>
      <p:pic>
        <p:nvPicPr>
          <p:cNvPr id="18" name="Picture 17" descr="IC3Instructor_logo.gif"/>
          <p:cNvPicPr>
            <a:picLocks noChangeAspect="1"/>
          </p:cNvPicPr>
          <p:nvPr/>
        </p:nvPicPr>
        <p:blipFill>
          <a:blip r:embed="rId8"/>
          <a:stretch>
            <a:fillRect/>
          </a:stretch>
        </p:blipFill>
        <p:spPr>
          <a:xfrm>
            <a:off x="7431576" y="4529051"/>
            <a:ext cx="1352550" cy="658241"/>
          </a:xfrm>
          <a:prstGeom prst="rect">
            <a:avLst/>
          </a:prstGeom>
        </p:spPr>
      </p:pic>
      <p:pic>
        <p:nvPicPr>
          <p:cNvPr id="19" name="Picture 18" descr="ACA_logo.gif"/>
          <p:cNvPicPr>
            <a:picLocks noChangeAspect="1"/>
          </p:cNvPicPr>
          <p:nvPr/>
        </p:nvPicPr>
        <p:blipFill>
          <a:blip r:embed="rId9"/>
          <a:stretch>
            <a:fillRect/>
          </a:stretch>
        </p:blipFill>
        <p:spPr>
          <a:xfrm>
            <a:off x="7431577" y="3717175"/>
            <a:ext cx="1357313" cy="604122"/>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232757" y="750916"/>
            <a:ext cx="9144000" cy="762000"/>
          </a:xfrm>
        </p:spPr>
        <p:txBody>
          <a:bodyPr/>
          <a:lstStyle/>
          <a:p>
            <a:pPr>
              <a:defRPr/>
            </a:pPr>
            <a:r>
              <a:rPr lang="en-US" dirty="0"/>
              <a:t> </a:t>
            </a:r>
            <a:r>
              <a:rPr/>
              <a:t>Adobe Certified Associate </a:t>
            </a:r>
          </a:p>
        </p:txBody>
      </p:sp>
      <p:sp>
        <p:nvSpPr>
          <p:cNvPr id="47107" name="Rectangle 3"/>
          <p:cNvSpPr>
            <a:spLocks noGrp="1" noChangeArrowheads="1"/>
          </p:cNvSpPr>
          <p:nvPr>
            <p:ph type="body" idx="1"/>
          </p:nvPr>
        </p:nvSpPr>
        <p:spPr>
          <a:xfrm>
            <a:off x="0" y="1844040"/>
            <a:ext cx="8839200" cy="2438400"/>
          </a:xfrm>
        </p:spPr>
        <p:txBody>
          <a:bodyPr>
            <a:normAutofit lnSpcReduction="10000"/>
          </a:bodyPr>
          <a:lstStyle/>
          <a:p>
            <a:pPr>
              <a:buNone/>
            </a:pPr>
            <a:r>
              <a:rPr lang="en-US" i="1" dirty="0"/>
              <a:t>   </a:t>
            </a:r>
            <a:r>
              <a:rPr lang="en-US" sz="2800" b="1" dirty="0"/>
              <a:t>May, 2007 – </a:t>
            </a:r>
            <a:r>
              <a:rPr lang="en-US" sz="2800" dirty="0"/>
              <a:t>The 1</a:t>
            </a:r>
            <a:r>
              <a:rPr lang="en-US" sz="2800" baseline="30000" dirty="0"/>
              <a:t>st</a:t>
            </a:r>
            <a:r>
              <a:rPr lang="en-US" sz="2800" dirty="0"/>
              <a:t> entry-level Adobe certifications were released</a:t>
            </a:r>
          </a:p>
          <a:p>
            <a:pPr>
              <a:buNone/>
            </a:pPr>
            <a:r>
              <a:rPr lang="en-US" dirty="0"/>
              <a:t>   </a:t>
            </a:r>
            <a:r>
              <a:rPr lang="en-US" sz="2800" i="1" dirty="0"/>
              <a:t>The </a:t>
            </a:r>
            <a:r>
              <a:rPr lang="en-US" sz="2800" b="1" i="1" dirty="0">
                <a:solidFill>
                  <a:srgbClr val="5EC90D"/>
                </a:solidFill>
              </a:rPr>
              <a:t>Adobe Certified Associate </a:t>
            </a:r>
            <a:r>
              <a:rPr lang="en-US" sz="2800" i="1" dirty="0"/>
              <a:t>validates that students have essential digital communication skills to succeed in 21st-century careers</a:t>
            </a:r>
          </a:p>
        </p:txBody>
      </p:sp>
      <p:pic>
        <p:nvPicPr>
          <p:cNvPr id="8" name="Picture 7" descr="ACA_logo.gif"/>
          <p:cNvPicPr>
            <a:picLocks noChangeAspect="1"/>
          </p:cNvPicPr>
          <p:nvPr/>
        </p:nvPicPr>
        <p:blipFill>
          <a:blip r:embed="rId3"/>
          <a:stretch>
            <a:fillRect/>
          </a:stretch>
        </p:blipFill>
        <p:spPr>
          <a:xfrm>
            <a:off x="3318164" y="4435625"/>
            <a:ext cx="2476005" cy="1102037"/>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16131" y="451659"/>
            <a:ext cx="9376757" cy="762000"/>
          </a:xfrm>
        </p:spPr>
        <p:txBody>
          <a:bodyPr/>
          <a:lstStyle/>
          <a:p>
            <a:pPr eaLnBrk="1" hangingPunct="1"/>
            <a:r>
              <a:rPr lang="en-US" dirty="0"/>
              <a:t> The ACA Programs</a:t>
            </a:r>
          </a:p>
        </p:txBody>
      </p:sp>
      <p:sp>
        <p:nvSpPr>
          <p:cNvPr id="82947" name="Rectangle 3"/>
          <p:cNvSpPr>
            <a:spLocks noGrp="1" noChangeArrowheads="1"/>
          </p:cNvSpPr>
          <p:nvPr>
            <p:ph type="body" idx="1"/>
          </p:nvPr>
        </p:nvSpPr>
        <p:spPr>
          <a:xfrm>
            <a:off x="0" y="1691322"/>
            <a:ext cx="9144000" cy="4694238"/>
          </a:xfrm>
        </p:spPr>
        <p:txBody>
          <a:bodyPr/>
          <a:lstStyle/>
          <a:p>
            <a:pPr lvl="1" eaLnBrk="1" hangingPunct="1">
              <a:lnSpc>
                <a:spcPct val="90000"/>
              </a:lnSpc>
              <a:buNone/>
            </a:pPr>
            <a:r>
              <a:rPr lang="en-US" sz="2400" b="1" dirty="0"/>
              <a:t>Digital Literacy Skills Certified</a:t>
            </a:r>
          </a:p>
          <a:p>
            <a:pPr lvl="2" eaLnBrk="1" hangingPunct="1">
              <a:lnSpc>
                <a:spcPct val="90000"/>
              </a:lnSpc>
              <a:buFont typeface="Arial" pitchFamily="34" charset="0"/>
              <a:buNone/>
            </a:pPr>
            <a:r>
              <a:rPr lang="en-US" dirty="0"/>
              <a:t>Use of Photoshop, Dreamweaver and Flash</a:t>
            </a:r>
          </a:p>
          <a:p>
            <a:pPr lvl="2" eaLnBrk="1" hangingPunct="1">
              <a:lnSpc>
                <a:spcPct val="90000"/>
              </a:lnSpc>
              <a:buFont typeface="Arial" pitchFamily="34" charset="0"/>
              <a:buNone/>
            </a:pPr>
            <a:r>
              <a:rPr lang="en-US" dirty="0"/>
              <a:t>Exams available in either CS3 or CS4 versions</a:t>
            </a:r>
          </a:p>
          <a:p>
            <a:pPr lvl="1" eaLnBrk="1" hangingPunct="1">
              <a:lnSpc>
                <a:spcPct val="90000"/>
              </a:lnSpc>
              <a:buNone/>
            </a:pPr>
            <a:r>
              <a:rPr lang="en-US" sz="2400" b="1" dirty="0"/>
              <a:t>Appropriate Candidates for Certification </a:t>
            </a:r>
          </a:p>
          <a:p>
            <a:pPr lvl="2" eaLnBrk="1" hangingPunct="1">
              <a:lnSpc>
                <a:spcPct val="90000"/>
              </a:lnSpc>
              <a:buNone/>
            </a:pPr>
            <a:r>
              <a:rPr lang="en-US" b="1" dirty="0"/>
              <a:t>Academic</a:t>
            </a:r>
            <a:r>
              <a:rPr lang="en-US" dirty="0"/>
              <a:t> </a:t>
            </a:r>
          </a:p>
          <a:p>
            <a:pPr lvl="2" eaLnBrk="1" hangingPunct="1">
              <a:lnSpc>
                <a:spcPct val="90000"/>
              </a:lnSpc>
              <a:buBlip>
                <a:blip r:embed="rId3"/>
              </a:buBlip>
            </a:pPr>
            <a:r>
              <a:rPr lang="en-US" dirty="0"/>
              <a:t>  Middle School Students</a:t>
            </a:r>
          </a:p>
          <a:p>
            <a:pPr lvl="2" eaLnBrk="1" hangingPunct="1">
              <a:lnSpc>
                <a:spcPct val="90000"/>
              </a:lnSpc>
              <a:buBlip>
                <a:blip r:embed="rId3"/>
              </a:buBlip>
            </a:pPr>
            <a:r>
              <a:rPr lang="en-US" dirty="0"/>
              <a:t>  High School Students</a:t>
            </a:r>
          </a:p>
          <a:p>
            <a:pPr lvl="2" eaLnBrk="1" hangingPunct="1">
              <a:lnSpc>
                <a:spcPct val="90000"/>
              </a:lnSpc>
              <a:buBlip>
                <a:blip r:embed="rId3"/>
              </a:buBlip>
            </a:pPr>
            <a:r>
              <a:rPr lang="en-US" dirty="0"/>
              <a:t>  Post-Secondary Students</a:t>
            </a:r>
          </a:p>
        </p:txBody>
      </p:sp>
      <p:pic>
        <p:nvPicPr>
          <p:cNvPr id="9" name="Picture 8" descr="ACA_logo.gif"/>
          <p:cNvPicPr>
            <a:picLocks noChangeAspect="1"/>
          </p:cNvPicPr>
          <p:nvPr/>
        </p:nvPicPr>
        <p:blipFill>
          <a:blip r:embed="rId4"/>
          <a:stretch>
            <a:fillRect/>
          </a:stretch>
        </p:blipFill>
        <p:spPr>
          <a:xfrm>
            <a:off x="5845233" y="3886985"/>
            <a:ext cx="2476005" cy="1102037"/>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01782" y="349135"/>
            <a:ext cx="8991600" cy="974725"/>
          </a:xfrm>
        </p:spPr>
        <p:txBody>
          <a:bodyPr/>
          <a:lstStyle/>
          <a:p>
            <a:pPr eaLnBrk="1" hangingPunct="1"/>
            <a:r>
              <a:rPr lang="en-US" dirty="0"/>
              <a:t>Choice of Adobe 3 Exams</a:t>
            </a:r>
          </a:p>
        </p:txBody>
      </p:sp>
      <p:sp>
        <p:nvSpPr>
          <p:cNvPr id="28675" name="Rectangle 3"/>
          <p:cNvSpPr>
            <a:spLocks noGrp="1" noChangeArrowheads="1"/>
          </p:cNvSpPr>
          <p:nvPr>
            <p:ph type="body" idx="4294967295"/>
          </p:nvPr>
        </p:nvSpPr>
        <p:spPr>
          <a:xfrm>
            <a:off x="0" y="1442259"/>
            <a:ext cx="8763000" cy="4495800"/>
          </a:xfrm>
        </p:spPr>
        <p:txBody>
          <a:bodyPr/>
          <a:lstStyle/>
          <a:p>
            <a:pPr lvl="1" eaLnBrk="1" hangingPunct="1">
              <a:buNone/>
            </a:pPr>
            <a:r>
              <a:rPr lang="en-US" sz="2400" b="1" dirty="0"/>
              <a:t>Web Communication Using Dreamweaver </a:t>
            </a:r>
          </a:p>
          <a:p>
            <a:pPr lvl="2" eaLnBrk="1" hangingPunct="1">
              <a:buBlip>
                <a:blip r:embed="rId3"/>
              </a:buBlip>
            </a:pPr>
            <a:r>
              <a:rPr lang="en-US" dirty="0"/>
              <a:t>  Basic knowledge of designing and maintaining  </a:t>
            </a:r>
          </a:p>
          <a:p>
            <a:pPr lvl="2" eaLnBrk="1" hangingPunct="1">
              <a:buNone/>
            </a:pPr>
            <a:r>
              <a:rPr lang="en-US" dirty="0"/>
              <a:t>     websites </a:t>
            </a:r>
            <a:r>
              <a:rPr lang="en-US" b="1" dirty="0">
                <a:solidFill>
                  <a:srgbClr val="5EC90D"/>
                </a:solidFill>
              </a:rPr>
              <a:t>(multiple-choice plus simulations)</a:t>
            </a:r>
          </a:p>
          <a:p>
            <a:pPr lvl="1" eaLnBrk="1" hangingPunct="1">
              <a:buNone/>
            </a:pPr>
            <a:r>
              <a:rPr lang="en-US" sz="2400" b="1" dirty="0"/>
              <a:t>Visual Communications Using Photoshop</a:t>
            </a:r>
            <a:endParaRPr lang="en-US" sz="2400" b="1" i="1" dirty="0"/>
          </a:p>
          <a:p>
            <a:pPr lvl="2" eaLnBrk="1" hangingPunct="1">
              <a:buBlip>
                <a:blip r:embed="rId3"/>
              </a:buBlip>
            </a:pPr>
            <a:r>
              <a:rPr lang="en-US" dirty="0"/>
              <a:t>  Basic knowledge of editing images for web, print and   </a:t>
            </a:r>
          </a:p>
          <a:p>
            <a:pPr lvl="2" eaLnBrk="1" hangingPunct="1">
              <a:buNone/>
            </a:pPr>
            <a:r>
              <a:rPr lang="en-US" dirty="0"/>
              <a:t>     video </a:t>
            </a:r>
            <a:r>
              <a:rPr lang="en-US" b="1" dirty="0">
                <a:solidFill>
                  <a:srgbClr val="0070C0"/>
                </a:solidFill>
              </a:rPr>
              <a:t>(</a:t>
            </a:r>
            <a:r>
              <a:rPr lang="en-US" b="1" dirty="0">
                <a:solidFill>
                  <a:srgbClr val="5EC90D"/>
                </a:solidFill>
              </a:rPr>
              <a:t>multiple-choice plus simulations)</a:t>
            </a:r>
          </a:p>
          <a:p>
            <a:pPr lvl="1" eaLnBrk="1" hangingPunct="1">
              <a:buNone/>
            </a:pPr>
            <a:r>
              <a:rPr lang="en-US" sz="2400" b="1" dirty="0"/>
              <a:t>Rich Media Communications Using Flash</a:t>
            </a:r>
            <a:endParaRPr lang="en-US" sz="2400" b="1" i="1" dirty="0"/>
          </a:p>
          <a:p>
            <a:pPr lvl="2" eaLnBrk="1" hangingPunct="1">
              <a:buBlip>
                <a:blip r:embed="rId3"/>
              </a:buBlip>
            </a:pPr>
            <a:r>
              <a:rPr lang="en-US" dirty="0"/>
              <a:t>  Basic knowledge of creating animations for websites</a:t>
            </a:r>
          </a:p>
          <a:p>
            <a:pPr lvl="2" eaLnBrk="1" hangingPunct="1">
              <a:buNone/>
            </a:pPr>
            <a:r>
              <a:rPr lang="en-US" b="1" dirty="0">
                <a:solidFill>
                  <a:srgbClr val="5EC90D"/>
                </a:solidFill>
              </a:rPr>
              <a:t>     (multiple-choice plus simulation)</a:t>
            </a:r>
          </a:p>
          <a:p>
            <a:pPr eaLnBrk="1" hangingPunct="1">
              <a:buFontTx/>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01782" y="399011"/>
            <a:ext cx="8991600" cy="974725"/>
          </a:xfrm>
        </p:spPr>
        <p:txBody>
          <a:bodyPr/>
          <a:lstStyle/>
          <a:p>
            <a:pPr eaLnBrk="1" hangingPunct="1"/>
            <a:r>
              <a:rPr lang="en-US" dirty="0"/>
              <a:t>General Exam Objectives</a:t>
            </a:r>
          </a:p>
        </p:txBody>
      </p:sp>
      <p:graphicFrame>
        <p:nvGraphicFramePr>
          <p:cNvPr id="6" name="Table 5"/>
          <p:cNvGraphicFramePr>
            <a:graphicFrameLocks noGrp="1"/>
          </p:cNvGraphicFramePr>
          <p:nvPr/>
        </p:nvGraphicFramePr>
        <p:xfrm>
          <a:off x="304800" y="1663008"/>
          <a:ext cx="8623068" cy="2438400"/>
        </p:xfrm>
        <a:graphic>
          <a:graphicData uri="http://schemas.openxmlformats.org/drawingml/2006/table">
            <a:tbl>
              <a:tblPr firstRow="1" bandRow="1">
                <a:tableStyleId>{BC89EF96-8CEA-46FF-86C4-4CE0E7609802}</a:tableStyleId>
              </a:tblPr>
              <a:tblGrid>
                <a:gridCol w="2874356"/>
                <a:gridCol w="2874356"/>
                <a:gridCol w="2874356"/>
              </a:tblGrid>
              <a:tr h="370840">
                <a:tc>
                  <a:txBody>
                    <a:bodyPr/>
                    <a:lstStyle/>
                    <a:p>
                      <a:pPr algn="l"/>
                      <a:r>
                        <a:rPr lang="en-US" i="1" dirty="0"/>
                        <a:t>Web Communication</a:t>
                      </a:r>
                      <a:r>
                        <a:rPr lang="en-US" i="1" baseline="0" dirty="0"/>
                        <a:t> Using </a:t>
                      </a:r>
                      <a:r>
                        <a:rPr lang="en-US" i="1" dirty="0"/>
                        <a:t>Dreamweaver</a:t>
                      </a:r>
                    </a:p>
                  </a:txBody>
                  <a:tcPr/>
                </a:tc>
                <a:tc>
                  <a:txBody>
                    <a:bodyPr/>
                    <a:lstStyle/>
                    <a:p>
                      <a:pPr algn="l"/>
                      <a:r>
                        <a:rPr lang="en-US" i="1" dirty="0"/>
                        <a:t>Rich Media Communication Using</a:t>
                      </a:r>
                      <a:r>
                        <a:rPr lang="en-US" i="1" baseline="0" dirty="0"/>
                        <a:t> Flash</a:t>
                      </a:r>
                      <a:endParaRPr lang="en-US" i="1" dirty="0"/>
                    </a:p>
                  </a:txBody>
                  <a:tcPr/>
                </a:tc>
                <a:tc>
                  <a:txBody>
                    <a:bodyPr/>
                    <a:lstStyle/>
                    <a:p>
                      <a:pPr algn="l"/>
                      <a:r>
                        <a:rPr lang="en-US" i="1" dirty="0"/>
                        <a:t>Visual Communication Using</a:t>
                      </a:r>
                      <a:r>
                        <a:rPr lang="en-US" i="1" baseline="0" dirty="0"/>
                        <a:t> </a:t>
                      </a:r>
                      <a:r>
                        <a:rPr lang="en-US" i="1" dirty="0"/>
                        <a:t>Photoshop</a:t>
                      </a:r>
                    </a:p>
                  </a:txBody>
                  <a:tcPr/>
                </a:tc>
              </a:tr>
              <a:tr h="370840">
                <a:tc>
                  <a:txBody>
                    <a:bodyPr/>
                    <a:lstStyle/>
                    <a:p>
                      <a:pPr algn="l">
                        <a:buFont typeface="Arial" pitchFamily="34" charset="0"/>
                        <a:buChar char="•"/>
                      </a:pPr>
                      <a:r>
                        <a:rPr lang="en-US" sz="1600" b="0" i="1" dirty="0"/>
                        <a:t>  </a:t>
                      </a:r>
                      <a:r>
                        <a:rPr lang="en-US" sz="1400" b="0" i="1" dirty="0"/>
                        <a:t>Set project requirements</a:t>
                      </a:r>
                    </a:p>
                    <a:p>
                      <a:pPr algn="l">
                        <a:buFont typeface="Arial" pitchFamily="34" charset="0"/>
                        <a:buChar char="•"/>
                      </a:pPr>
                      <a:r>
                        <a:rPr lang="en-US" sz="1400" b="0" i="1" dirty="0"/>
                        <a:t>  Plan site design &amp;</a:t>
                      </a:r>
                      <a:r>
                        <a:rPr lang="en-US" sz="1400" b="0" i="1" baseline="0" dirty="0"/>
                        <a:t> page </a:t>
                      </a:r>
                      <a:r>
                        <a:rPr lang="en-US" sz="1400" b="0" i="1" dirty="0"/>
                        <a:t>layout</a:t>
                      </a:r>
                    </a:p>
                    <a:p>
                      <a:pPr algn="l">
                        <a:buFont typeface="Arial" pitchFamily="34" charset="0"/>
                        <a:buChar char="•"/>
                      </a:pPr>
                      <a:r>
                        <a:rPr lang="en-US" sz="1400" b="0" i="1" baseline="0" dirty="0"/>
                        <a:t>  </a:t>
                      </a:r>
                      <a:r>
                        <a:rPr lang="en-US" sz="1400" b="0" i="1" dirty="0"/>
                        <a:t>Understand</a:t>
                      </a:r>
                      <a:r>
                        <a:rPr lang="en-US" sz="1400" b="0" i="1" baseline="0" dirty="0"/>
                        <a:t> </a:t>
                      </a:r>
                      <a:r>
                        <a:rPr lang="en-US" sz="1400" b="0" i="1" dirty="0"/>
                        <a:t>the Adobe   </a:t>
                      </a:r>
                    </a:p>
                    <a:p>
                      <a:pPr algn="l">
                        <a:buFont typeface="Arial" pitchFamily="34" charset="0"/>
                        <a:buNone/>
                      </a:pPr>
                      <a:r>
                        <a:rPr lang="en-US" sz="1400" b="0" i="1" baseline="0" dirty="0"/>
                        <a:t>    </a:t>
                      </a:r>
                      <a:r>
                        <a:rPr lang="en-US" sz="1400" b="0" i="1" dirty="0"/>
                        <a:t>Dreamweaver interface</a:t>
                      </a:r>
                    </a:p>
                    <a:p>
                      <a:pPr algn="l">
                        <a:buFont typeface="Arial" pitchFamily="34" charset="0"/>
                        <a:buChar char="•"/>
                      </a:pPr>
                      <a:r>
                        <a:rPr lang="en-US" sz="1400" b="0" i="1" dirty="0"/>
                        <a:t>  Adding </a:t>
                      </a:r>
                      <a:r>
                        <a:rPr lang="en-US" sz="1400" b="0" i="1" baseline="0" dirty="0"/>
                        <a:t>content</a:t>
                      </a:r>
                    </a:p>
                    <a:p>
                      <a:pPr algn="l">
                        <a:buFont typeface="Arial" pitchFamily="34" charset="0"/>
                        <a:buChar char="•"/>
                      </a:pPr>
                      <a:r>
                        <a:rPr lang="en-US" sz="1400" b="0" i="1" baseline="0" dirty="0"/>
                        <a:t>  Organize and modify content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i="1" baseline="0" dirty="0"/>
                        <a:t>  Evaluate and maintain a site</a:t>
                      </a:r>
                      <a:endParaRPr lang="en-US" sz="1400" b="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Set project requirements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Identify rich media design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elements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Understand the Adobe Flash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Interface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Build rich media elements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Evaluate rich media  elements</a:t>
                      </a:r>
                    </a:p>
                    <a:p>
                      <a:pPr algn="l"/>
                      <a:endParaRPr lang="en-US" sz="14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1" u="none" strike="noStrike" kern="1200" cap="none" spc="0" normalizeH="0" baseline="0" noProof="0" dirty="0">
                          <a:ln>
                            <a:noFill/>
                          </a:ln>
                          <a:solidFill>
                            <a:srgbClr val="000000"/>
                          </a:solidFill>
                          <a:effectLst/>
                          <a:uLnTx/>
                          <a:uFillTx/>
                          <a:latin typeface="+mn-lt"/>
                          <a:ea typeface="+mn-ea"/>
                          <a:cs typeface="+mn-cs"/>
                        </a:rPr>
                        <a:t>  Set project requirements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i="1" dirty="0"/>
                        <a:t>  Identify</a:t>
                      </a:r>
                      <a:r>
                        <a:rPr lang="en-US" sz="1400" i="1" baseline="0" dirty="0"/>
                        <a:t> </a:t>
                      </a:r>
                      <a:r>
                        <a:rPr lang="en-US" sz="1400" i="1" dirty="0"/>
                        <a:t>design elements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i="1" baseline="0" dirty="0"/>
                        <a:t>   </a:t>
                      </a:r>
                      <a:r>
                        <a:rPr lang="en-US" sz="1400" i="1" dirty="0"/>
                        <a:t>when preparing images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i="1" dirty="0"/>
                        <a:t>  Understand the Adobe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i="1" baseline="0" dirty="0"/>
                        <a:t>    </a:t>
                      </a:r>
                      <a:r>
                        <a:rPr lang="en-US" sz="1400" i="1" dirty="0"/>
                        <a:t>Photoshop Interface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i="1" dirty="0"/>
                        <a:t>  Manipulate images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i="1" dirty="0"/>
                        <a:t>  Evaluate digital images</a:t>
                      </a:r>
                    </a:p>
                  </a:txBody>
                  <a:tcPr/>
                </a:tc>
              </a:tr>
            </a:tbl>
          </a:graphicData>
        </a:graphic>
      </p:graphicFrame>
      <p:sp>
        <p:nvSpPr>
          <p:cNvPr id="4" name="TextBox 3"/>
          <p:cNvSpPr txBox="1"/>
          <p:nvPr/>
        </p:nvSpPr>
        <p:spPr>
          <a:xfrm>
            <a:off x="365760" y="4438996"/>
            <a:ext cx="8578735" cy="1969770"/>
          </a:xfrm>
          <a:prstGeom prst="rect">
            <a:avLst/>
          </a:prstGeom>
          <a:noFill/>
        </p:spPr>
        <p:txBody>
          <a:bodyPr wrap="square" rtlCol="0">
            <a:spAutoFit/>
          </a:bodyPr>
          <a:lstStyle/>
          <a:p>
            <a:r>
              <a:rPr lang="en-US" sz="2400" dirty="0">
                <a:latin typeface="Segoe Condensed"/>
              </a:rPr>
              <a:t>FREE - Study Packets Available for both CS3 and CS4</a:t>
            </a:r>
            <a:endParaRPr lang="en-US" dirty="0"/>
          </a:p>
          <a:p>
            <a:pPr>
              <a:buBlip>
                <a:blip r:embed="rId3"/>
              </a:buBlip>
            </a:pPr>
            <a:r>
              <a:rPr lang="en-US" sz="2000" dirty="0">
                <a:latin typeface="Segoe Condensed"/>
              </a:rPr>
              <a:t>  Objectives for the exam </a:t>
            </a:r>
          </a:p>
          <a:p>
            <a:pPr>
              <a:buBlip>
                <a:blip r:embed="rId3"/>
              </a:buBlip>
            </a:pPr>
            <a:r>
              <a:rPr lang="en-US" sz="2000" dirty="0">
                <a:latin typeface="Segoe Condensed"/>
              </a:rPr>
              <a:t>  Practice materials with image assets </a:t>
            </a:r>
          </a:p>
          <a:p>
            <a:pPr>
              <a:buBlip>
                <a:blip r:embed="rId3"/>
              </a:buBlip>
            </a:pPr>
            <a:r>
              <a:rPr lang="en-US" sz="2000" dirty="0">
                <a:latin typeface="Segoe Condensed"/>
              </a:rPr>
              <a:t>  Sample exam items </a:t>
            </a:r>
          </a:p>
          <a:p>
            <a:r>
              <a:rPr lang="en-US" sz="2000" dirty="0">
                <a:latin typeface="Segoe Condensed"/>
              </a:rPr>
              <a:t>                                                  To download visit, </a:t>
            </a:r>
            <a:r>
              <a:rPr lang="en-US" sz="2000" i="1" dirty="0">
                <a:latin typeface="Segoe Condensed"/>
                <a:hlinkClick r:id="rId4"/>
              </a:rPr>
              <a:t>http://www.certiport.com</a:t>
            </a:r>
            <a:r>
              <a:rPr lang="en-US" sz="2000" i="1" dirty="0">
                <a:latin typeface="Segoe Condensed"/>
              </a:rPr>
              <a:t>  </a:t>
            </a:r>
          </a:p>
          <a:p>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7" y="581062"/>
            <a:ext cx="8229600" cy="1143000"/>
          </a:xfrm>
        </p:spPr>
        <p:txBody>
          <a:bodyPr>
            <a:normAutofit fontScale="90000"/>
          </a:bodyPr>
          <a:lstStyle/>
          <a:p>
            <a:r>
              <a:rPr lang="en-US" dirty="0"/>
              <a:t>Adobe </a:t>
            </a:r>
            <a:r>
              <a:rPr lang="en-US" dirty="0">
                <a:solidFill>
                  <a:srgbClr val="5EC90D"/>
                </a:solidFill>
              </a:rPr>
              <a:t>Teaching</a:t>
            </a:r>
            <a:r>
              <a:rPr lang="en-US" dirty="0"/>
              <a:t> Resources - FREE</a:t>
            </a:r>
          </a:p>
        </p:txBody>
      </p:sp>
      <p:sp>
        <p:nvSpPr>
          <p:cNvPr id="5" name="TextBox 4"/>
          <p:cNvSpPr txBox="1"/>
          <p:nvPr/>
        </p:nvSpPr>
        <p:spPr>
          <a:xfrm>
            <a:off x="1066800" y="1670858"/>
            <a:ext cx="8077200" cy="954107"/>
          </a:xfrm>
          <a:prstGeom prst="rect">
            <a:avLst/>
          </a:prstGeom>
          <a:noFill/>
        </p:spPr>
        <p:txBody>
          <a:bodyPr wrap="square" rtlCol="0">
            <a:spAutoFit/>
          </a:bodyPr>
          <a:lstStyle/>
          <a:p>
            <a:r>
              <a:rPr lang="en-US" sz="2000" b="1" i="1" dirty="0">
                <a:solidFill>
                  <a:srgbClr val="0070C0"/>
                </a:solidFill>
              </a:rPr>
              <a:t>Visual Design:  Foundations of Design and Print Production</a:t>
            </a:r>
          </a:p>
          <a:p>
            <a:r>
              <a:rPr lang="en-US" i="1" dirty="0"/>
              <a:t>A yearlong, project-based curriculum that develops communication career skills in print production and graphic design.</a:t>
            </a:r>
          </a:p>
        </p:txBody>
      </p:sp>
      <p:sp>
        <p:nvSpPr>
          <p:cNvPr id="6" name="TextBox 5"/>
          <p:cNvSpPr txBox="1"/>
          <p:nvPr/>
        </p:nvSpPr>
        <p:spPr>
          <a:xfrm>
            <a:off x="1066800" y="2813858"/>
            <a:ext cx="8077200" cy="954107"/>
          </a:xfrm>
          <a:prstGeom prst="rect">
            <a:avLst/>
          </a:prstGeom>
          <a:noFill/>
        </p:spPr>
        <p:txBody>
          <a:bodyPr wrap="square" rtlCol="0">
            <a:spAutoFit/>
          </a:bodyPr>
          <a:lstStyle/>
          <a:p>
            <a:r>
              <a:rPr lang="en-US" sz="2000" b="1" i="1" dirty="0">
                <a:solidFill>
                  <a:srgbClr val="0070C0"/>
                </a:solidFill>
              </a:rPr>
              <a:t>Digital Design:  Foundations of Web Design</a:t>
            </a:r>
          </a:p>
          <a:p>
            <a:r>
              <a:rPr lang="en-US" i="1" dirty="0"/>
              <a:t>A yearlong, project-based curriculum that develops communication career skills in website design and production.</a:t>
            </a:r>
          </a:p>
        </p:txBody>
      </p:sp>
      <p:sp>
        <p:nvSpPr>
          <p:cNvPr id="7" name="TextBox 6"/>
          <p:cNvSpPr txBox="1"/>
          <p:nvPr/>
        </p:nvSpPr>
        <p:spPr>
          <a:xfrm>
            <a:off x="1066800" y="3880658"/>
            <a:ext cx="8077200" cy="1446550"/>
          </a:xfrm>
          <a:prstGeom prst="rect">
            <a:avLst/>
          </a:prstGeom>
          <a:noFill/>
        </p:spPr>
        <p:txBody>
          <a:bodyPr wrap="square" rtlCol="0">
            <a:spAutoFit/>
          </a:bodyPr>
          <a:lstStyle/>
          <a:p>
            <a:r>
              <a:rPr lang="en-US" sz="2000" b="1" i="1" dirty="0">
                <a:solidFill>
                  <a:srgbClr val="0070C0"/>
                </a:solidFill>
              </a:rPr>
              <a:t>Digital Video:  Foundations of Video Design and Production</a:t>
            </a:r>
          </a:p>
          <a:p>
            <a:r>
              <a:rPr lang="en-US" i="1" dirty="0"/>
              <a:t>A yearlong, project-based curriculum that develops communication career skills in digital video production.</a:t>
            </a:r>
          </a:p>
          <a:p>
            <a:endParaRPr lang="en-US" i="1" dirty="0"/>
          </a:p>
          <a:p>
            <a:r>
              <a:rPr lang="en-US" sz="1400" b="1" i="1" dirty="0">
                <a:solidFill>
                  <a:srgbClr val="0070C0"/>
                </a:solidFill>
              </a:rPr>
              <a:t>http://www.adobe.com/education/instruction/teach/digitalcareers.html</a:t>
            </a:r>
          </a:p>
        </p:txBody>
      </p:sp>
      <p:pic>
        <p:nvPicPr>
          <p:cNvPr id="8" name="Picture 7" descr="VisualDesign.jpg"/>
          <p:cNvPicPr>
            <a:picLocks noChangeAspect="1"/>
          </p:cNvPicPr>
          <p:nvPr/>
        </p:nvPicPr>
        <p:blipFill>
          <a:blip r:embed="rId3"/>
          <a:stretch>
            <a:fillRect/>
          </a:stretch>
        </p:blipFill>
        <p:spPr>
          <a:xfrm>
            <a:off x="304800" y="1747058"/>
            <a:ext cx="706783" cy="914400"/>
          </a:xfrm>
          <a:prstGeom prst="rect">
            <a:avLst/>
          </a:prstGeom>
        </p:spPr>
      </p:pic>
      <p:pic>
        <p:nvPicPr>
          <p:cNvPr id="9" name="Picture 8" descr="DigitalDesign.jpg"/>
          <p:cNvPicPr>
            <a:picLocks noChangeAspect="1"/>
          </p:cNvPicPr>
          <p:nvPr/>
        </p:nvPicPr>
        <p:blipFill>
          <a:blip r:embed="rId4"/>
          <a:stretch>
            <a:fillRect/>
          </a:stretch>
        </p:blipFill>
        <p:spPr>
          <a:xfrm>
            <a:off x="304800" y="2890058"/>
            <a:ext cx="706782" cy="914400"/>
          </a:xfrm>
          <a:prstGeom prst="rect">
            <a:avLst/>
          </a:prstGeom>
        </p:spPr>
      </p:pic>
      <p:pic>
        <p:nvPicPr>
          <p:cNvPr id="10" name="Picture 9" descr="DigitalVideo.jpg"/>
          <p:cNvPicPr>
            <a:picLocks noChangeAspect="1"/>
          </p:cNvPicPr>
          <p:nvPr/>
        </p:nvPicPr>
        <p:blipFill>
          <a:blip r:embed="rId5"/>
          <a:stretch>
            <a:fillRect/>
          </a:stretch>
        </p:blipFill>
        <p:spPr>
          <a:xfrm>
            <a:off x="304800" y="4033059"/>
            <a:ext cx="706783" cy="914400"/>
          </a:xfrm>
          <a:prstGeom prst="rect">
            <a:avLst/>
          </a:prstGeom>
        </p:spPr>
      </p:pic>
      <p:pic>
        <p:nvPicPr>
          <p:cNvPr id="11" name="Picture 10" descr="ISTELogo.png"/>
          <p:cNvPicPr>
            <a:picLocks noChangeAspect="1"/>
          </p:cNvPicPr>
          <p:nvPr/>
        </p:nvPicPr>
        <p:blipFill>
          <a:blip r:embed="rId6"/>
          <a:stretch>
            <a:fillRect/>
          </a:stretch>
        </p:blipFill>
        <p:spPr>
          <a:xfrm>
            <a:off x="7194665" y="4682836"/>
            <a:ext cx="1390650" cy="139065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7" y="581062"/>
            <a:ext cx="8304414" cy="1143000"/>
          </a:xfrm>
        </p:spPr>
        <p:txBody>
          <a:bodyPr>
            <a:normAutofit/>
          </a:bodyPr>
          <a:lstStyle/>
          <a:p>
            <a:r>
              <a:rPr lang="en-US" sz="4000" dirty="0"/>
              <a:t>Adobe </a:t>
            </a:r>
            <a:r>
              <a:rPr lang="en-US" sz="4000" dirty="0">
                <a:solidFill>
                  <a:srgbClr val="5EC90D"/>
                </a:solidFill>
              </a:rPr>
              <a:t>Learning</a:t>
            </a:r>
            <a:r>
              <a:rPr lang="en-US" sz="4000" dirty="0"/>
              <a:t> Resources - $54    </a:t>
            </a:r>
          </a:p>
        </p:txBody>
      </p:sp>
      <p:sp>
        <p:nvSpPr>
          <p:cNvPr id="5" name="TextBox 4"/>
          <p:cNvSpPr txBox="1"/>
          <p:nvPr/>
        </p:nvSpPr>
        <p:spPr>
          <a:xfrm>
            <a:off x="1066800" y="1670858"/>
            <a:ext cx="8077200" cy="1015663"/>
          </a:xfrm>
          <a:prstGeom prst="rect">
            <a:avLst/>
          </a:prstGeom>
          <a:noFill/>
        </p:spPr>
        <p:txBody>
          <a:bodyPr wrap="square" rtlCol="0">
            <a:spAutoFit/>
          </a:bodyPr>
          <a:lstStyle/>
          <a:p>
            <a:r>
              <a:rPr lang="en-US" sz="2000" b="1" i="1" dirty="0">
                <a:solidFill>
                  <a:srgbClr val="0070C0"/>
                </a:solidFill>
                <a:latin typeface="Segoe Condensed"/>
              </a:rPr>
              <a:t>Learn Adobe Photoshop CS4 by Video:  Core Training on Visual Communication </a:t>
            </a:r>
            <a:r>
              <a:rPr lang="en-US" sz="2000" dirty="0">
                <a:latin typeface="Segoe Condensed"/>
              </a:rPr>
              <a:t>Combines 19 hours of interactive video and a printed reference to teach you the basics of Photoshop CS4.</a:t>
            </a:r>
            <a:endParaRPr lang="en-US" i="1" dirty="0">
              <a:latin typeface="Segoe Condensed"/>
            </a:endParaRPr>
          </a:p>
        </p:txBody>
      </p:sp>
      <p:sp>
        <p:nvSpPr>
          <p:cNvPr id="6" name="TextBox 5"/>
          <p:cNvSpPr txBox="1"/>
          <p:nvPr/>
        </p:nvSpPr>
        <p:spPr>
          <a:xfrm>
            <a:off x="1066800" y="2813858"/>
            <a:ext cx="8077200" cy="1015663"/>
          </a:xfrm>
          <a:prstGeom prst="rect">
            <a:avLst/>
          </a:prstGeom>
          <a:noFill/>
        </p:spPr>
        <p:txBody>
          <a:bodyPr wrap="square" rtlCol="0">
            <a:spAutoFit/>
          </a:bodyPr>
          <a:lstStyle/>
          <a:p>
            <a:r>
              <a:rPr lang="en-US" sz="2000" b="1" i="1" dirty="0">
                <a:solidFill>
                  <a:srgbClr val="0070C0"/>
                </a:solidFill>
                <a:latin typeface="Segoe Condensed"/>
              </a:rPr>
              <a:t>Learn Adobe Dreamweaver CS4 by Video:  Core Training on Web Communication </a:t>
            </a:r>
            <a:r>
              <a:rPr lang="en-US" sz="2000" dirty="0">
                <a:latin typeface="Segoe Condensed"/>
              </a:rPr>
              <a:t>Combines 14 hours of interactive video and a printed reference to teach you the basics of Dreamweaver CS4.</a:t>
            </a:r>
            <a:endParaRPr lang="en-US" sz="2000" i="1" dirty="0">
              <a:latin typeface="Segoe Condensed"/>
            </a:endParaRPr>
          </a:p>
        </p:txBody>
      </p:sp>
      <p:sp>
        <p:nvSpPr>
          <p:cNvPr id="7" name="TextBox 6"/>
          <p:cNvSpPr txBox="1"/>
          <p:nvPr/>
        </p:nvSpPr>
        <p:spPr>
          <a:xfrm>
            <a:off x="1066800" y="3880658"/>
            <a:ext cx="8077200" cy="1508105"/>
          </a:xfrm>
          <a:prstGeom prst="rect">
            <a:avLst/>
          </a:prstGeom>
          <a:noFill/>
        </p:spPr>
        <p:txBody>
          <a:bodyPr wrap="square" rtlCol="0">
            <a:spAutoFit/>
          </a:bodyPr>
          <a:lstStyle/>
          <a:p>
            <a:r>
              <a:rPr lang="en-US" sz="2000" b="1" i="1" dirty="0">
                <a:solidFill>
                  <a:srgbClr val="0070C0"/>
                </a:solidFill>
                <a:latin typeface="Segoe Condensed"/>
              </a:rPr>
              <a:t>Learn Adobe Flash CS4 by Video:  Core Training on Rich Media Communication </a:t>
            </a:r>
            <a:r>
              <a:rPr lang="en-US" sz="2000" dirty="0">
                <a:latin typeface="Segoe Condensed"/>
              </a:rPr>
              <a:t>Combines 15 hours of interactive video and a printed reference to teach you the basics of Flash CS4 Professional.</a:t>
            </a:r>
            <a:endParaRPr lang="en-US" sz="2000" i="1" dirty="0">
              <a:latin typeface="Segoe Condensed"/>
            </a:endParaRPr>
          </a:p>
          <a:p>
            <a:endParaRPr lang="en-US" i="1" dirty="0"/>
          </a:p>
          <a:p>
            <a:r>
              <a:rPr lang="en-US" sz="1400" b="1" i="1" dirty="0">
                <a:solidFill>
                  <a:srgbClr val="0070C0"/>
                </a:solidFill>
              </a:rPr>
              <a:t>http://www.adobe.com/education/instruction/ace/</a:t>
            </a:r>
          </a:p>
        </p:txBody>
      </p:sp>
      <p:pic>
        <p:nvPicPr>
          <p:cNvPr id="392194" name="Picture 2" descr="Learn Photoshop by Video"/>
          <p:cNvPicPr>
            <a:picLocks noChangeAspect="1" noChangeArrowheads="1"/>
          </p:cNvPicPr>
          <p:nvPr/>
        </p:nvPicPr>
        <p:blipFill>
          <a:blip r:embed="rId3"/>
          <a:srcRect/>
          <a:stretch>
            <a:fillRect/>
          </a:stretch>
        </p:blipFill>
        <p:spPr bwMode="auto">
          <a:xfrm>
            <a:off x="271953" y="1735284"/>
            <a:ext cx="855849" cy="958040"/>
          </a:xfrm>
          <a:prstGeom prst="rect">
            <a:avLst/>
          </a:prstGeom>
          <a:noFill/>
        </p:spPr>
      </p:pic>
      <p:pic>
        <p:nvPicPr>
          <p:cNvPr id="392196" name="Picture 4" descr="Learn Dreamweaver by Video"/>
          <p:cNvPicPr>
            <a:picLocks noChangeAspect="1" noChangeArrowheads="1"/>
          </p:cNvPicPr>
          <p:nvPr/>
        </p:nvPicPr>
        <p:blipFill>
          <a:blip r:embed="rId4"/>
          <a:srcRect/>
          <a:stretch>
            <a:fillRect/>
          </a:stretch>
        </p:blipFill>
        <p:spPr bwMode="auto">
          <a:xfrm>
            <a:off x="222077" y="2915689"/>
            <a:ext cx="896694" cy="974667"/>
          </a:xfrm>
          <a:prstGeom prst="rect">
            <a:avLst/>
          </a:prstGeom>
          <a:noFill/>
        </p:spPr>
      </p:pic>
      <p:pic>
        <p:nvPicPr>
          <p:cNvPr id="392198" name="Picture 6" descr="Learn Flash by Video"/>
          <p:cNvPicPr>
            <a:picLocks noChangeAspect="1" noChangeArrowheads="1"/>
          </p:cNvPicPr>
          <p:nvPr/>
        </p:nvPicPr>
        <p:blipFill>
          <a:blip r:embed="rId5"/>
          <a:srcRect/>
          <a:stretch>
            <a:fillRect/>
          </a:stretch>
        </p:blipFill>
        <p:spPr bwMode="auto">
          <a:xfrm>
            <a:off x="205451" y="4046220"/>
            <a:ext cx="881398" cy="958041"/>
          </a:xfrm>
          <a:prstGeom prst="rect">
            <a:avLst/>
          </a:prstGeom>
          <a:noFill/>
        </p:spPr>
      </p:pic>
      <p:pic>
        <p:nvPicPr>
          <p:cNvPr id="9" name="Picture 8" descr="New_Transparent.gif"/>
          <p:cNvPicPr>
            <a:picLocks noChangeAspect="1"/>
          </p:cNvPicPr>
          <p:nvPr/>
        </p:nvPicPr>
        <p:blipFill>
          <a:blip r:embed="rId6"/>
          <a:stretch>
            <a:fillRect/>
          </a:stretch>
        </p:blipFill>
        <p:spPr>
          <a:xfrm>
            <a:off x="-354676" y="-203662"/>
            <a:ext cx="1634836" cy="1226127"/>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r>
              <a:rPr lang="en-US" dirty="0"/>
              <a:t>Certiprep for Adobe by Certiport</a:t>
            </a:r>
          </a:p>
        </p:txBody>
      </p:sp>
      <p:sp>
        <p:nvSpPr>
          <p:cNvPr id="10" name="Rectangle 3"/>
          <p:cNvSpPr txBox="1">
            <a:spLocks noChangeArrowheads="1"/>
          </p:cNvSpPr>
          <p:nvPr/>
        </p:nvSpPr>
        <p:spPr bwMode="auto">
          <a:xfrm>
            <a:off x="432262" y="1828801"/>
            <a:ext cx="8711738" cy="38072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9900"/>
              </a:buClr>
              <a:buBlip>
                <a:blip r:embed="rId3"/>
              </a:buBlip>
              <a:defRPr/>
            </a:pPr>
            <a:r>
              <a:rPr lang="en-US" sz="2400" kern="0" dirty="0">
                <a:latin typeface="Segoe Condensed"/>
              </a:rPr>
              <a:t>  Similar to the REAL exam! </a:t>
            </a:r>
          </a:p>
          <a:p>
            <a:pPr marL="342900" indent="-342900" eaLnBrk="0" hangingPunct="0">
              <a:spcBef>
                <a:spcPct val="20000"/>
              </a:spcBef>
              <a:buClr>
                <a:srgbClr val="FF9900"/>
              </a:buClr>
              <a:buBlip>
                <a:blip r:embed="rId3"/>
              </a:buBlip>
              <a:defRPr/>
            </a:pPr>
            <a:r>
              <a:rPr lang="en-US" sz="2400" kern="0" dirty="0">
                <a:latin typeface="Segoe Condensed"/>
              </a:rPr>
              <a:t>  One mode:  Practice Test </a:t>
            </a:r>
          </a:p>
          <a:p>
            <a:pPr marL="342900" indent="-342900" eaLnBrk="0" hangingPunct="0">
              <a:spcBef>
                <a:spcPct val="20000"/>
              </a:spcBef>
              <a:buClr>
                <a:srgbClr val="FF9900"/>
              </a:buClr>
              <a:buBlip>
                <a:blip r:embed="rId3"/>
              </a:buBlip>
              <a:defRPr/>
            </a:pPr>
            <a:r>
              <a:rPr lang="en-US" sz="2400" kern="0" dirty="0">
                <a:latin typeface="Segoe Condensed"/>
              </a:rPr>
              <a:t>  Does </a:t>
            </a:r>
            <a:r>
              <a:rPr lang="en-US" sz="2400" b="1" i="1" kern="0" dirty="0">
                <a:latin typeface="Segoe Condensed"/>
              </a:rPr>
              <a:t>not </a:t>
            </a:r>
            <a:r>
              <a:rPr lang="en-US" sz="2400" kern="0" dirty="0">
                <a:latin typeface="Segoe Condensed"/>
              </a:rPr>
              <a:t>require an installation of </a:t>
            </a:r>
            <a:br>
              <a:rPr lang="en-US" sz="2400" kern="0" dirty="0">
                <a:latin typeface="Segoe Condensed"/>
              </a:rPr>
            </a:br>
            <a:r>
              <a:rPr lang="en-US" sz="2400" kern="0" dirty="0">
                <a:latin typeface="Segoe Condensed"/>
              </a:rPr>
              <a:t>  Adobe!</a:t>
            </a:r>
          </a:p>
          <a:p>
            <a:pPr marL="342900" indent="-342900" eaLnBrk="0" hangingPunct="0">
              <a:spcBef>
                <a:spcPct val="20000"/>
              </a:spcBef>
              <a:buClr>
                <a:srgbClr val="FF9900"/>
              </a:buClr>
              <a:buBlip>
                <a:blip r:embed="rId3"/>
              </a:buBlip>
              <a:defRPr/>
            </a:pPr>
            <a:endParaRPr lang="en-US" sz="2400" kern="0" dirty="0">
              <a:latin typeface="Segoe Condensed"/>
            </a:endParaRP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r>
              <a:rPr lang="en-US" sz="2400" kern="0" dirty="0">
                <a:latin typeface="Segoe Condensed"/>
              </a:rPr>
              <a:t>For pricing, contact Carolina </a:t>
            </a:r>
            <a:r>
              <a:rPr lang="en-US" sz="2400" kern="0" dirty="0" err="1">
                <a:latin typeface="Segoe Condensed"/>
              </a:rPr>
              <a:t>Cayaffa</a:t>
            </a:r>
            <a:endParaRPr lang="en-US" sz="2400" kern="0" dirty="0">
              <a:latin typeface="Segoe Condensed"/>
            </a:endParaRPr>
          </a:p>
          <a:p>
            <a:pPr marL="342900" indent="-342900" eaLnBrk="0" hangingPunct="0">
              <a:spcBef>
                <a:spcPct val="20000"/>
              </a:spcBef>
              <a:buClr>
                <a:srgbClr val="FF9900"/>
              </a:buClr>
              <a:defRPr/>
            </a:pPr>
            <a:r>
              <a:rPr lang="en-US" sz="2400" kern="0" dirty="0">
                <a:latin typeface="Segoe Condensed"/>
              </a:rPr>
              <a:t>Email: </a:t>
            </a:r>
            <a:r>
              <a:rPr lang="en-US" sz="2400" kern="0" dirty="0">
                <a:latin typeface="Segoe Condensed"/>
                <a:hlinkClick r:id="rId4"/>
              </a:rPr>
              <a:t>ccayaffa@certiport.com</a:t>
            </a:r>
            <a:endParaRPr lang="en-US" sz="2400" kern="0" dirty="0">
              <a:latin typeface="Segoe Condensed"/>
            </a:endParaRP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800" kern="0" dirty="0"/>
          </a:p>
          <a:p>
            <a:pPr marL="342900" indent="-342900" eaLnBrk="0" hangingPunct="0">
              <a:spcBef>
                <a:spcPct val="20000"/>
              </a:spcBef>
              <a:buClr>
                <a:srgbClr val="FF9900"/>
              </a:buClr>
              <a:defRPr/>
            </a:pPr>
            <a:endParaRPr lang="en-US" sz="2800" kern="0" dirty="0"/>
          </a:p>
        </p:txBody>
      </p:sp>
      <p:pic>
        <p:nvPicPr>
          <p:cNvPr id="396291" name="Picture 3" descr="http://www.certiprep.net/images/certiprep300.gif"/>
          <p:cNvPicPr>
            <a:picLocks noChangeAspect="1" noChangeArrowheads="1"/>
          </p:cNvPicPr>
          <p:nvPr/>
        </p:nvPicPr>
        <p:blipFill>
          <a:blip r:embed="rId5"/>
          <a:srcRect/>
          <a:stretch>
            <a:fillRect/>
          </a:stretch>
        </p:blipFill>
        <p:spPr bwMode="auto">
          <a:xfrm>
            <a:off x="6088629" y="1947258"/>
            <a:ext cx="2601404" cy="1959724"/>
          </a:xfrm>
          <a:prstGeom prst="rect">
            <a:avLst/>
          </a:prstGeom>
          <a:noFill/>
        </p:spPr>
      </p:pic>
      <p:pic>
        <p:nvPicPr>
          <p:cNvPr id="5" name="Picture 4" descr="New_Transparent.gif"/>
          <p:cNvPicPr>
            <a:picLocks noChangeAspect="1"/>
          </p:cNvPicPr>
          <p:nvPr/>
        </p:nvPicPr>
        <p:blipFill>
          <a:blip r:embed="rId6"/>
          <a:stretch>
            <a:fillRect/>
          </a:stretch>
        </p:blipFill>
        <p:spPr>
          <a:xfrm>
            <a:off x="-354676" y="-203662"/>
            <a:ext cx="1634836" cy="122612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r>
              <a:rPr lang="en-US" dirty="0"/>
              <a:t> Adobe Classroom</a:t>
            </a:r>
            <a:r>
              <a:rPr lang="en-US" dirty="0"/>
              <a:t> License</a:t>
            </a:r>
            <a:endParaRPr lang="en-US" dirty="0"/>
          </a:p>
        </p:txBody>
      </p:sp>
      <p:sp>
        <p:nvSpPr>
          <p:cNvPr id="10" name="Rectangle 3"/>
          <p:cNvSpPr txBox="1">
            <a:spLocks noChangeArrowheads="1"/>
          </p:cNvSpPr>
          <p:nvPr/>
        </p:nvSpPr>
        <p:spPr bwMode="auto">
          <a:xfrm>
            <a:off x="349135" y="2062941"/>
            <a:ext cx="8794865" cy="25589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buBlip>
                <a:blip r:embed="rId3"/>
              </a:buBlip>
              <a:defRPr/>
            </a:pPr>
            <a:r>
              <a:rPr lang="en-US" sz="2400" kern="0" dirty="0">
                <a:latin typeface="Segoe Condensed"/>
              </a:rPr>
              <a:t> Unlimited ACA exams in </a:t>
            </a:r>
            <a:r>
              <a:rPr lang="en-US" sz="2400" kern="0" dirty="0">
                <a:latin typeface="Segoe Condensed"/>
              </a:rPr>
              <a:t>1</a:t>
            </a:r>
            <a:r>
              <a:rPr lang="en-US" sz="2400" kern="0" dirty="0">
                <a:latin typeface="Segoe Condensed"/>
              </a:rPr>
              <a:t> classroom up to 30 computers (all exam versions included)</a:t>
            </a:r>
            <a:endParaRPr lang="en-US" sz="2400" kern="0" dirty="0">
              <a:latin typeface="Segoe Condensed"/>
            </a:endParaRPr>
          </a:p>
          <a:p>
            <a:pPr marL="342900" indent="-342900" eaLnBrk="0" hangingPunct="0">
              <a:spcBef>
                <a:spcPct val="20000"/>
              </a:spcBef>
              <a:buClr>
                <a:srgbClr val="FF9900"/>
              </a:buClr>
              <a:buBlip>
                <a:blip r:embed="rId3"/>
              </a:buBlip>
              <a:defRPr/>
            </a:pPr>
            <a:r>
              <a:rPr lang="en-US" sz="2400" kern="0" dirty="0">
                <a:latin typeface="Segoe Condensed"/>
              </a:rPr>
              <a:t> </a:t>
            </a:r>
            <a:r>
              <a:rPr lang="en-US" sz="2400" kern="0" dirty="0">
                <a:latin typeface="Segoe Condensed"/>
              </a:rPr>
              <a:t>Certiprep Practice Tests</a:t>
            </a:r>
          </a:p>
          <a:p>
            <a:pPr marL="342900" indent="-342900" eaLnBrk="0" hangingPunct="0">
              <a:spcBef>
                <a:spcPct val="20000"/>
              </a:spcBef>
              <a:buClr>
                <a:srgbClr val="FF9900"/>
              </a:buClr>
              <a:buBlip>
                <a:blip r:embed="rId3"/>
              </a:buBlip>
              <a:defRPr/>
            </a:pPr>
            <a:r>
              <a:rPr lang="en-US" sz="2400" kern="0" dirty="0">
                <a:latin typeface="Segoe Condensed"/>
              </a:rPr>
              <a:t>Adobe curriculum on </a:t>
            </a:r>
            <a:r>
              <a:rPr lang="en-US" sz="2400" kern="0" dirty="0">
                <a:latin typeface="Segoe Condensed"/>
              </a:rPr>
              <a:t>DVD</a:t>
            </a:r>
            <a:r>
              <a:rPr lang="en-US" sz="2400" kern="0" dirty="0">
                <a:latin typeface="Segoe Condensed"/>
              </a:rPr>
              <a:t> (ISTE aligned)</a:t>
            </a:r>
          </a:p>
          <a:p>
            <a:pPr marL="342900" indent="-342900" eaLnBrk="0" hangingPunct="0">
              <a:spcBef>
                <a:spcPct val="20000"/>
              </a:spcBef>
              <a:buClr>
                <a:srgbClr val="FF9900"/>
              </a:buClr>
              <a:buBlip>
                <a:blip r:embed="rId3"/>
              </a:buBlip>
              <a:defRPr/>
            </a:pPr>
            <a:r>
              <a:rPr lang="en-US" sz="2400" kern="0" dirty="0">
                <a:latin typeface="Segoe Condensed"/>
              </a:rPr>
              <a:t>Per classroom 1 </a:t>
            </a:r>
            <a:r>
              <a:rPr lang="en-US" sz="2400" kern="0" dirty="0">
                <a:latin typeface="Segoe Condensed"/>
              </a:rPr>
              <a:t>yr. </a:t>
            </a:r>
            <a:r>
              <a:rPr lang="en-US" sz="2400" kern="0" dirty="0">
                <a:latin typeface="Segoe Condensed"/>
              </a:rPr>
              <a:t>subscription </a:t>
            </a:r>
            <a:r>
              <a:rPr lang="en-US" sz="2400" b="1" kern="0" dirty="0">
                <a:solidFill>
                  <a:srgbClr val="FF0000"/>
                </a:solidFill>
                <a:latin typeface="Segoe Condensed"/>
              </a:rPr>
              <a:t>only $2,500!!</a:t>
            </a:r>
            <a:endParaRPr lang="en-US" sz="2400" b="1" kern="0" dirty="0">
              <a:solidFill>
                <a:srgbClr val="FF0000"/>
              </a:solidFill>
              <a:latin typeface="Segoe Condensed"/>
            </a:endParaRPr>
          </a:p>
          <a:p>
            <a:pPr marL="342900" indent="-342900" eaLnBrk="0" hangingPunct="0">
              <a:spcBef>
                <a:spcPct val="20000"/>
              </a:spcBef>
              <a:buClr>
                <a:srgbClr val="FF9900"/>
              </a:buClr>
              <a:buBlip>
                <a:blip r:embed="rId3"/>
              </a:buBlip>
              <a:defRPr/>
            </a:pPr>
            <a:r>
              <a:rPr lang="en-US" sz="2400" kern="0" dirty="0">
                <a:latin typeface="Segoe Condensed"/>
              </a:rPr>
              <a:t> </a:t>
            </a:r>
            <a:r>
              <a:rPr lang="en-US" sz="2400" kern="0" dirty="0">
                <a:latin typeface="Segoe Condensed"/>
              </a:rPr>
              <a:t>Does</a:t>
            </a:r>
            <a:r>
              <a:rPr lang="en-US" sz="2400" kern="0" dirty="0">
                <a:latin typeface="Segoe Condensed"/>
              </a:rPr>
              <a:t> </a:t>
            </a:r>
            <a:r>
              <a:rPr lang="en-US" sz="2400" b="1" i="1" kern="0" dirty="0">
                <a:latin typeface="Segoe Condensed"/>
              </a:rPr>
              <a:t>NOT</a:t>
            </a:r>
            <a:r>
              <a:rPr lang="en-US" sz="2400" kern="0" dirty="0">
                <a:latin typeface="Segoe Condensed"/>
              </a:rPr>
              <a:t> </a:t>
            </a:r>
            <a:r>
              <a:rPr lang="en-US" sz="2400" kern="0" dirty="0">
                <a:latin typeface="Segoe Condensed"/>
              </a:rPr>
              <a:t>include Adobe software</a:t>
            </a:r>
            <a:r>
              <a:rPr lang="en-US" sz="2400" kern="0" dirty="0">
                <a:latin typeface="Segoe Condensed"/>
              </a:rPr>
              <a:t>!</a:t>
            </a:r>
          </a:p>
          <a:p>
            <a:pPr marL="342900" indent="-342900" eaLnBrk="0" hangingPunct="0">
              <a:spcBef>
                <a:spcPct val="20000"/>
              </a:spcBef>
              <a:buClr>
                <a:srgbClr val="FF9900"/>
              </a:buClr>
              <a:buBlip>
                <a:blip r:embed="rId3"/>
              </a:buBlip>
              <a:defRPr/>
            </a:pPr>
            <a:endParaRPr lang="en-US" sz="2400" kern="0" dirty="0">
              <a:latin typeface="Segoe Condensed"/>
            </a:endParaRPr>
          </a:p>
          <a:p>
            <a:pPr marL="342900" indent="-342900" eaLnBrk="0" hangingPunct="0">
              <a:spcBef>
                <a:spcPct val="20000"/>
              </a:spcBef>
              <a:buClr>
                <a:srgbClr val="FF9900"/>
              </a:buClr>
              <a:defRPr/>
            </a:pPr>
            <a:r>
              <a:rPr lang="en-US" sz="2400" kern="0" dirty="0">
                <a:latin typeface="Segoe Condensed"/>
              </a:rPr>
              <a:t>       For more info, contact </a:t>
            </a:r>
            <a:r>
              <a:rPr lang="en-US" sz="2400" kern="0" dirty="0">
                <a:latin typeface="Segoe Condensed"/>
                <a:hlinkClick r:id="rId4"/>
              </a:rPr>
              <a:t>ccayaffa@certiport.com</a:t>
            </a:r>
            <a:r>
              <a:rPr lang="en-US" sz="2400" kern="0" dirty="0">
                <a:latin typeface="Segoe Condensed"/>
              </a:rPr>
              <a:t> </a:t>
            </a: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400" kern="0" dirty="0">
              <a:latin typeface="Segoe Condensed"/>
            </a:endParaRPr>
          </a:p>
          <a:p>
            <a:pPr marL="342900" indent="-342900" eaLnBrk="0" hangingPunct="0">
              <a:spcBef>
                <a:spcPct val="20000"/>
              </a:spcBef>
              <a:buClr>
                <a:srgbClr val="FF9900"/>
              </a:buClr>
              <a:defRPr/>
            </a:pPr>
            <a:endParaRPr lang="en-US" sz="2800" kern="0" dirty="0"/>
          </a:p>
          <a:p>
            <a:pPr marL="342900" indent="-342900" eaLnBrk="0" hangingPunct="0">
              <a:spcBef>
                <a:spcPct val="20000"/>
              </a:spcBef>
              <a:buClr>
                <a:srgbClr val="FF9900"/>
              </a:buClr>
              <a:defRPr/>
            </a:pPr>
            <a:endParaRPr lang="en-US" sz="2800" kern="0" dirty="0"/>
          </a:p>
        </p:txBody>
      </p:sp>
      <p:sp>
        <p:nvSpPr>
          <p:cNvPr id="6" name="Rectangle 5"/>
          <p:cNvSpPr/>
          <p:nvPr/>
        </p:nvSpPr>
        <p:spPr>
          <a:xfrm>
            <a:off x="2184216" y="1371292"/>
            <a:ext cx="4557146" cy="923330"/>
          </a:xfrm>
          <a:prstGeom prst="rect">
            <a:avLst/>
          </a:prstGeom>
          <a:noFill/>
          <a:effectLst>
            <a:glow rad="228600">
              <a:schemeClr val="accent3">
                <a:satMod val="175000"/>
                <a:alpha val="40000"/>
              </a:schemeClr>
            </a:glow>
          </a:effectLst>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chemeClr val="accent3"/>
                </a:solidFill>
              </a:rPr>
              <a:t>$ 40,000 value!</a:t>
            </a:r>
            <a:endParaRPr lang="en-US" sz="5400" b="1" dirty="0">
              <a:ln/>
              <a:solidFill>
                <a:schemeClr val="accent3"/>
              </a:solidFill>
            </a:endParaRPr>
          </a:p>
        </p:txBody>
      </p:sp>
      <p:pic>
        <p:nvPicPr>
          <p:cNvPr id="5" name="Picture 4" descr="New_Transparent.gif"/>
          <p:cNvPicPr>
            <a:picLocks noChangeAspect="1"/>
          </p:cNvPicPr>
          <p:nvPr/>
        </p:nvPicPr>
        <p:blipFill>
          <a:blip r:embed="rId5"/>
          <a:stretch>
            <a:fillRect/>
          </a:stretch>
        </p:blipFill>
        <p:spPr>
          <a:xfrm>
            <a:off x="-354676" y="-203662"/>
            <a:ext cx="1634836" cy="122612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a:bodyPr>
          <a:lstStyle/>
          <a:p>
            <a:pPr marL="460375" indent="-460375"/>
            <a:r>
              <a:rPr lang="en-US" dirty="0"/>
              <a:t>Adobe</a:t>
            </a:r>
            <a:r>
              <a:rPr lang="en-US" baseline="30000" dirty="0">
                <a:cs typeface="Arial"/>
              </a:rPr>
              <a:t>®</a:t>
            </a:r>
            <a:r>
              <a:rPr lang="en-US" dirty="0"/>
              <a:t> Exam Characteristics</a:t>
            </a:r>
            <a:endParaRPr lang="en-US" dirty="0">
              <a:solidFill>
                <a:srgbClr val="3333CC"/>
              </a:solidFill>
            </a:endParaRPr>
          </a:p>
        </p:txBody>
      </p:sp>
      <p:sp>
        <p:nvSpPr>
          <p:cNvPr id="26626" name="Rectangle 3"/>
          <p:cNvSpPr>
            <a:spLocks noGrp="1" noChangeArrowheads="1"/>
          </p:cNvSpPr>
          <p:nvPr>
            <p:ph idx="1"/>
          </p:nvPr>
        </p:nvSpPr>
        <p:spPr>
          <a:xfrm>
            <a:off x="457201" y="1600200"/>
            <a:ext cx="6791498" cy="4525963"/>
          </a:xfrm>
        </p:spPr>
        <p:txBody>
          <a:bodyPr>
            <a:normAutofit/>
          </a:bodyPr>
          <a:lstStyle/>
          <a:p>
            <a:pPr marL="274320" indent="-274320" eaLnBrk="1" fontAlgn="auto" hangingPunct="1">
              <a:spcAft>
                <a:spcPts val="0"/>
              </a:spcAft>
              <a:buClr>
                <a:schemeClr val="accent3"/>
              </a:buClr>
              <a:buFontTx/>
              <a:buNone/>
              <a:defRPr/>
            </a:pPr>
            <a:r>
              <a:rPr lang="en-US" sz="2400" dirty="0">
                <a:latin typeface="Segoe Condensed"/>
              </a:rPr>
              <a:t>This is what to expect </a:t>
            </a:r>
            <a:r>
              <a:rPr lang="en-US" sz="2400" b="1" dirty="0">
                <a:latin typeface="Segoe Condensed"/>
              </a:rPr>
              <a:t>-</a:t>
            </a:r>
          </a:p>
          <a:p>
            <a:pPr marL="274320" indent="-274320">
              <a:buClr>
                <a:schemeClr val="accent3"/>
              </a:buClr>
              <a:buBlip>
                <a:blip r:embed="rId3"/>
              </a:buBlip>
              <a:defRPr/>
            </a:pPr>
            <a:r>
              <a:rPr lang="en-US" sz="2400" dirty="0"/>
              <a:t>Mix of multiple-choice and simulations</a:t>
            </a:r>
            <a:endParaRPr lang="en-US" sz="2400" dirty="0">
              <a:latin typeface="Segoe Condensed"/>
            </a:endParaRPr>
          </a:p>
          <a:p>
            <a:pPr marL="274320" indent="-274320" eaLnBrk="1" fontAlgn="auto" hangingPunct="1">
              <a:spcAft>
                <a:spcPts val="0"/>
              </a:spcAft>
              <a:buClr>
                <a:schemeClr val="accent3"/>
              </a:buClr>
              <a:buBlip>
                <a:blip r:embed="rId3"/>
              </a:buBlip>
              <a:defRPr/>
            </a:pPr>
            <a:r>
              <a:rPr lang="en-US" sz="2400" dirty="0"/>
              <a:t>50</a:t>
            </a:r>
            <a:r>
              <a:rPr lang="en-US" sz="2400" dirty="0">
                <a:latin typeface="Segoe Condensed"/>
              </a:rPr>
              <a:t> minute length</a:t>
            </a:r>
          </a:p>
          <a:p>
            <a:pPr marL="274320" indent="-274320" eaLnBrk="1" fontAlgn="auto" hangingPunct="1">
              <a:spcAft>
                <a:spcPts val="0"/>
              </a:spcAft>
              <a:buClr>
                <a:schemeClr val="accent3"/>
              </a:buClr>
              <a:buBlip>
                <a:blip r:embed="rId3"/>
              </a:buBlip>
              <a:defRPr/>
            </a:pPr>
            <a:r>
              <a:rPr lang="en-US" sz="2400" dirty="0"/>
              <a:t>39-41</a:t>
            </a:r>
            <a:r>
              <a:rPr lang="en-US" sz="2400" dirty="0">
                <a:latin typeface="Segoe Condensed"/>
              </a:rPr>
              <a:t> test items</a:t>
            </a:r>
          </a:p>
          <a:p>
            <a:pPr marL="274320" indent="-274320" eaLnBrk="1" fontAlgn="auto" hangingPunct="1">
              <a:spcAft>
                <a:spcPts val="0"/>
              </a:spcAft>
              <a:buClr>
                <a:schemeClr val="accent3"/>
              </a:buClr>
              <a:buBlip>
                <a:blip r:embed="rId3"/>
              </a:buBlip>
              <a:defRPr/>
            </a:pPr>
            <a:r>
              <a:rPr lang="en-US" sz="2400" dirty="0">
                <a:latin typeface="Segoe Condensed"/>
              </a:rPr>
              <a:t>Score required to pass varies with exam</a:t>
            </a:r>
          </a:p>
          <a:p>
            <a:pPr marL="274320" indent="-274320" eaLnBrk="1" fontAlgn="auto" hangingPunct="1">
              <a:spcAft>
                <a:spcPts val="0"/>
              </a:spcAft>
              <a:buClr>
                <a:schemeClr val="accent3"/>
              </a:buClr>
              <a:buNone/>
              <a:defRPr/>
            </a:pPr>
            <a:r>
              <a:rPr lang="en-US" sz="2400" dirty="0">
                <a:latin typeface="Segoe Condensed"/>
              </a:rPr>
              <a:t>    (DW 58%; Photoshop 60%; Flash 70%)</a:t>
            </a:r>
          </a:p>
          <a:p>
            <a:pPr marL="274320" indent="-274320" eaLnBrk="1" fontAlgn="auto" hangingPunct="1">
              <a:spcAft>
                <a:spcPts val="0"/>
              </a:spcAft>
              <a:buClr>
                <a:schemeClr val="accent3"/>
              </a:buClr>
              <a:buBlip>
                <a:blip r:embed="rId3"/>
              </a:buBlip>
              <a:defRPr/>
            </a:pPr>
            <a:r>
              <a:rPr lang="en-US" sz="2400" dirty="0">
                <a:latin typeface="Segoe Condensed"/>
              </a:rPr>
              <a:t>Skills measured are posted on </a:t>
            </a:r>
            <a:r>
              <a:rPr lang="en-US" sz="2400" dirty="0"/>
              <a:t>Adobe</a:t>
            </a:r>
            <a:r>
              <a:rPr lang="en-US" sz="2400" dirty="0">
                <a:latin typeface="Segoe Condensed"/>
              </a:rPr>
              <a:t> </a:t>
            </a:r>
            <a:br>
              <a:rPr lang="en-US" sz="2400" dirty="0">
                <a:latin typeface="Segoe Condensed"/>
              </a:rPr>
            </a:br>
            <a:r>
              <a:rPr lang="en-US" sz="2400" dirty="0"/>
              <a:t>website (the objectives previously discussed) </a:t>
            </a:r>
          </a:p>
        </p:txBody>
      </p:sp>
      <p:pic>
        <p:nvPicPr>
          <p:cNvPr id="5" name="Picture 10" descr="Teacher_student"/>
          <p:cNvPicPr>
            <a:picLocks noChangeAspect="1" noChangeArrowheads="1"/>
          </p:cNvPicPr>
          <p:nvPr/>
        </p:nvPicPr>
        <p:blipFill>
          <a:blip r:embed="rId4"/>
          <a:srcRect/>
          <a:stretch>
            <a:fillRect/>
          </a:stretch>
        </p:blipFill>
        <p:spPr bwMode="auto">
          <a:xfrm>
            <a:off x="7032567" y="1845425"/>
            <a:ext cx="2111433" cy="38269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16131" y="581891"/>
            <a:ext cx="8229600" cy="974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u="none" strike="noStrike" kern="0" cap="none" spc="0" normalizeH="0" baseline="0" noProof="0" dirty="0">
                <a:ln>
                  <a:noFill/>
                </a:ln>
                <a:solidFill>
                  <a:schemeClr val="tx1"/>
                </a:solidFill>
                <a:effectLst/>
                <a:uLnTx/>
                <a:uFillTx/>
                <a:latin typeface="Segoe Condensed"/>
                <a:ea typeface="+mj-ea"/>
                <a:cs typeface="+mj-cs"/>
              </a:rPr>
              <a:t>Sample Adobe Exam Items</a:t>
            </a:r>
          </a:p>
        </p:txBody>
      </p:sp>
      <p:pic>
        <p:nvPicPr>
          <p:cNvPr id="9" name="Picture 8" descr="ExamQuestiont.jpg"/>
          <p:cNvPicPr>
            <a:picLocks noChangeAspect="1"/>
          </p:cNvPicPr>
          <p:nvPr/>
        </p:nvPicPr>
        <p:blipFill>
          <a:blip r:embed="rId3" cstate="screen"/>
          <a:stretch>
            <a:fillRect/>
          </a:stretch>
        </p:blipFill>
        <p:spPr>
          <a:xfrm>
            <a:off x="285878" y="1850968"/>
            <a:ext cx="4117096" cy="3200399"/>
          </a:xfrm>
          <a:prstGeom prst="rect">
            <a:avLst/>
          </a:prstGeom>
        </p:spPr>
      </p:pic>
      <p:pic>
        <p:nvPicPr>
          <p:cNvPr id="11" name="Picture 10" descr="ExamQuestiont.jpg"/>
          <p:cNvPicPr>
            <a:picLocks noChangeAspect="1"/>
          </p:cNvPicPr>
          <p:nvPr/>
        </p:nvPicPr>
        <p:blipFill>
          <a:blip r:embed="rId3" cstate="screen"/>
          <a:stretch>
            <a:fillRect/>
          </a:stretch>
        </p:blipFill>
        <p:spPr>
          <a:xfrm>
            <a:off x="4402974" y="2460567"/>
            <a:ext cx="4324254" cy="3361432"/>
          </a:xfrm>
          <a:prstGeom prst="rect">
            <a:avLst/>
          </a:prstGeom>
        </p:spPr>
      </p:pic>
      <p:pic>
        <p:nvPicPr>
          <p:cNvPr id="10" name="Picture 2"/>
          <p:cNvPicPr>
            <a:picLocks noChangeAspect="1" noChangeArrowheads="1"/>
          </p:cNvPicPr>
          <p:nvPr/>
        </p:nvPicPr>
        <p:blipFill>
          <a:blip r:embed="rId4"/>
          <a:srcRect/>
          <a:stretch>
            <a:fillRect/>
          </a:stretch>
        </p:blipFill>
        <p:spPr bwMode="auto">
          <a:xfrm>
            <a:off x="4402974" y="2460567"/>
            <a:ext cx="4343400" cy="2878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Session Agenda       </a:t>
            </a:r>
          </a:p>
        </p:txBody>
      </p:sp>
      <p:sp>
        <p:nvSpPr>
          <p:cNvPr id="16387" name="Rectangle 3"/>
          <p:cNvSpPr>
            <a:spLocks noGrp="1" noChangeArrowheads="1"/>
          </p:cNvSpPr>
          <p:nvPr>
            <p:ph idx="1"/>
          </p:nvPr>
        </p:nvSpPr>
        <p:spPr>
          <a:xfrm>
            <a:off x="457200" y="1600200"/>
            <a:ext cx="8686800" cy="4525963"/>
          </a:xfrm>
        </p:spPr>
        <p:txBody>
          <a:bodyPr>
            <a:normAutofit/>
          </a:bodyPr>
          <a:lstStyle/>
          <a:p>
            <a:pPr marL="571500" indent="-514350" eaLnBrk="1" hangingPunct="1">
              <a:buNone/>
            </a:pPr>
            <a:r>
              <a:rPr lang="en-US" sz="2800" dirty="0">
                <a:latin typeface="Segoe Condensed"/>
              </a:rPr>
              <a:t>Microsoft</a:t>
            </a:r>
            <a:r>
              <a:rPr lang="en-US" sz="2800" baseline="30000" dirty="0">
                <a:latin typeface="Segoe Condensed"/>
              </a:rPr>
              <a:t>®</a:t>
            </a:r>
            <a:r>
              <a:rPr lang="en-US" sz="2800" dirty="0">
                <a:latin typeface="Segoe Condensed"/>
              </a:rPr>
              <a:t> Business Certifications</a:t>
            </a:r>
            <a:endParaRPr lang="en-US" dirty="0">
              <a:latin typeface="Segoe Condensed"/>
            </a:endParaRPr>
          </a:p>
          <a:p>
            <a:pPr marL="1028700" lvl="1" indent="-514350">
              <a:buClr>
                <a:srgbClr val="00B050"/>
              </a:buClr>
              <a:buBlip>
                <a:blip r:embed="rId3"/>
              </a:buBlip>
            </a:pPr>
            <a:r>
              <a:rPr lang="en-US" sz="2400" dirty="0">
                <a:latin typeface="Segoe Condensed"/>
              </a:rPr>
              <a:t>Microsoft Office Specialist (MOS) </a:t>
            </a:r>
          </a:p>
          <a:p>
            <a:pPr marL="1028700" lvl="1" indent="-514350">
              <a:buClr>
                <a:srgbClr val="00B050"/>
              </a:buClr>
              <a:buBlip>
                <a:blip r:embed="rId3"/>
              </a:buBlip>
            </a:pPr>
            <a:r>
              <a:rPr lang="en-US" sz="2400" dirty="0">
                <a:latin typeface="Segoe Condensed"/>
              </a:rPr>
              <a:t>Microsoft Certified Application Specialist (MCAS)</a:t>
            </a:r>
            <a:endParaRPr lang="en-US" sz="2400" i="1" dirty="0">
              <a:latin typeface="Segoe Condensed"/>
            </a:endParaRPr>
          </a:p>
          <a:p>
            <a:pPr marL="571500" lvl="2" indent="-514350">
              <a:buNone/>
            </a:pPr>
            <a:r>
              <a:rPr lang="en-US" sz="2800" dirty="0"/>
              <a:t>Adobe Certified Associate (ACA)</a:t>
            </a:r>
          </a:p>
          <a:p>
            <a:pPr marL="571500" lvl="2" indent="-514350">
              <a:buNone/>
            </a:pPr>
            <a:r>
              <a:rPr lang="en-US" sz="2800" dirty="0"/>
              <a:t>Internet and Computing Core Certification (IC</a:t>
            </a:r>
            <a:r>
              <a:rPr lang="en-US" sz="2800" baseline="30000" dirty="0"/>
              <a:t>3</a:t>
            </a:r>
            <a:r>
              <a:rPr lang="en-US" sz="2800" dirty="0"/>
              <a:t>)</a:t>
            </a:r>
          </a:p>
          <a:p>
            <a:pPr marL="571500" lvl="2" indent="-514350">
              <a:buNone/>
            </a:pPr>
            <a:endParaRPr lang="en-US" sz="2800" dirty="0"/>
          </a:p>
          <a:p>
            <a:pPr marL="571500" lvl="2" indent="-514350">
              <a:buNone/>
            </a:pPr>
            <a:r>
              <a:rPr lang="en-US" sz="2800" dirty="0"/>
              <a:t>Q &amp; A </a:t>
            </a:r>
          </a:p>
          <a:p>
            <a:pPr marL="571500" lvl="2" indent="-514350">
              <a:buNone/>
            </a:pPr>
            <a:r>
              <a:rPr lang="en-US" sz="2800" dirty="0"/>
              <a:t>Submit Evaluation</a:t>
            </a:r>
            <a:endParaRPr lang="en-US" sz="2800" dirty="0">
              <a:latin typeface="Segoe Condensed"/>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Grp="1" noChangeArrowheads="1"/>
          </p:cNvSpPr>
          <p:nvPr>
            <p:ph type="title"/>
          </p:nvPr>
        </p:nvSpPr>
        <p:spPr>
          <a:xfrm>
            <a:off x="304800" y="634538"/>
            <a:ext cx="8839200" cy="762000"/>
          </a:xfrm>
        </p:spPr>
        <p:txBody>
          <a:bodyPr/>
          <a:lstStyle/>
          <a:p>
            <a:r>
              <a:rPr lang="en-US" dirty="0"/>
              <a:t>To Implement An ACA Program</a:t>
            </a:r>
          </a:p>
        </p:txBody>
      </p:sp>
      <p:sp>
        <p:nvSpPr>
          <p:cNvPr id="5" name="Rectangle 3"/>
          <p:cNvSpPr txBox="1">
            <a:spLocks noChangeArrowheads="1"/>
          </p:cNvSpPr>
          <p:nvPr/>
        </p:nvSpPr>
        <p:spPr>
          <a:xfrm>
            <a:off x="457200" y="1676400"/>
            <a:ext cx="8458200" cy="4325389"/>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100000"/>
              </a:lnSpc>
              <a:spcBef>
                <a:spcPct val="20000"/>
              </a:spcBef>
              <a:spcAft>
                <a:spcPts val="0"/>
              </a:spcAft>
              <a:buClrTx/>
              <a:buSzTx/>
              <a:buFont typeface="Wingdings 2" pitchFamily="18" charset="2"/>
              <a:buAutoNum type="arabicPeriod"/>
              <a:tabLst/>
              <a:defRPr/>
            </a:pPr>
            <a:r>
              <a:rPr kumimoji="0" lang="en-US" sz="2800" b="0" i="0" u="none" strike="noStrike" kern="1200" cap="none" spc="0" normalizeH="0" baseline="0" noProof="0" dirty="0">
                <a:ln>
                  <a:noFill/>
                </a:ln>
                <a:solidFill>
                  <a:schemeClr val="tx1"/>
                </a:solidFill>
                <a:effectLst/>
                <a:uLnTx/>
                <a:uFillTx/>
                <a:latin typeface="Segoe Condensed"/>
                <a:ea typeface="+mn-ea"/>
                <a:cs typeface="+mn-cs"/>
              </a:rPr>
              <a:t>Become an Authorized Test Center </a:t>
            </a:r>
            <a:endParaRPr kumimoji="0" lang="en-US" sz="2800" b="1" i="1" u="none" strike="noStrike" kern="1200" cap="none" spc="0" normalizeH="0" baseline="0" noProof="0" dirty="0">
              <a:ln>
                <a:noFill/>
              </a:ln>
              <a:solidFill>
                <a:srgbClr val="006699"/>
              </a:solidFill>
              <a:effectLst/>
              <a:uLnTx/>
              <a:uFillTx/>
              <a:latin typeface="Segoe Condensed"/>
              <a:ea typeface="+mn-ea"/>
              <a:cs typeface="+mn-cs"/>
            </a:endParaRPr>
          </a:p>
          <a:p>
            <a:pPr marL="1371600" marR="0" lvl="2"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1" u="none" strike="noStrike" kern="1200" cap="none" spc="0" normalizeH="0" baseline="0" noProof="0" dirty="0">
                <a:ln>
                  <a:noFill/>
                </a:ln>
                <a:solidFill>
                  <a:srgbClr val="006699"/>
                </a:solidFill>
                <a:effectLst/>
                <a:uLnTx/>
                <a:uFillTx/>
                <a:latin typeface="Segoe Condensed"/>
                <a:ea typeface="+mn-ea"/>
                <a:cs typeface="+mn-cs"/>
              </a:rPr>
              <a:t>- </a:t>
            </a:r>
            <a:r>
              <a:rPr kumimoji="0" lang="en-US" sz="2400" b="0" i="0" u="none" strike="noStrike" kern="1200" cap="none" spc="0" normalizeH="0" baseline="0" noProof="0" dirty="0">
                <a:ln>
                  <a:noFill/>
                </a:ln>
                <a:solidFill>
                  <a:schemeClr val="tx1"/>
                </a:solidFill>
                <a:effectLst/>
                <a:uLnTx/>
                <a:uFillTx/>
                <a:latin typeface="Segoe Condensed"/>
                <a:ea typeface="+mn-ea"/>
                <a:cs typeface="+mn-cs"/>
              </a:rPr>
              <a:t>apply at </a:t>
            </a:r>
            <a:r>
              <a:rPr kumimoji="0" lang="en-US" sz="2400" b="0" i="0" u="none" strike="noStrike" kern="1200" cap="none" spc="0" normalizeH="0" baseline="0" noProof="0" dirty="0">
                <a:ln>
                  <a:noFill/>
                </a:ln>
                <a:solidFill>
                  <a:schemeClr val="tx1"/>
                </a:solidFill>
                <a:effectLst/>
                <a:uLnTx/>
                <a:uFillTx/>
                <a:latin typeface="Segoe Condensed"/>
                <a:ea typeface="+mn-ea"/>
                <a:cs typeface="+mn-cs"/>
                <a:hlinkClick r:id="rId3"/>
              </a:rPr>
              <a:t>http://www.certiport.com</a:t>
            </a:r>
            <a:r>
              <a:rPr kumimoji="0" lang="en-US" sz="2800" b="0" i="0" u="none" strike="noStrike" kern="1200" cap="none" spc="0" normalizeH="0" baseline="0" noProof="0" dirty="0">
                <a:ln>
                  <a:noFill/>
                </a:ln>
                <a:solidFill>
                  <a:schemeClr val="tx1"/>
                </a:solidFill>
                <a:effectLst/>
                <a:uLnTx/>
                <a:uFillTx/>
                <a:latin typeface="Segoe Condensed"/>
                <a:ea typeface="+mn-ea"/>
                <a:cs typeface="+mn-cs"/>
              </a:rPr>
              <a:t> </a:t>
            </a:r>
          </a:p>
          <a:p>
            <a:pPr marL="609600" marR="0" lvl="0" indent="-609600" algn="l" defTabSz="914400" rtl="0" eaLnBrk="1" fontAlgn="auto" latinLnBrk="0" hangingPunct="1">
              <a:lnSpc>
                <a:spcPct val="100000"/>
              </a:lnSpc>
              <a:spcBef>
                <a:spcPct val="20000"/>
              </a:spcBef>
              <a:spcAft>
                <a:spcPts val="0"/>
              </a:spcAft>
              <a:buClrTx/>
              <a:buSzTx/>
              <a:buFont typeface="Wingdings 2" pitchFamily="18" charset="2"/>
              <a:buAutoNum type="arabicPeriod"/>
              <a:tabLst/>
              <a:defRPr/>
            </a:pPr>
            <a:r>
              <a:rPr kumimoji="0" lang="en-US" sz="2800" b="0" i="0" u="none" strike="noStrike" kern="1200" cap="none" spc="0" normalizeH="0" baseline="0" noProof="0" dirty="0">
                <a:ln>
                  <a:noFill/>
                </a:ln>
                <a:solidFill>
                  <a:schemeClr val="tx1"/>
                </a:solidFill>
                <a:effectLst/>
                <a:uLnTx/>
                <a:uFillTx/>
                <a:latin typeface="Segoe Condensed"/>
                <a:ea typeface="+mn-ea"/>
                <a:cs typeface="+mn-cs"/>
              </a:rPr>
              <a:t> Acquire Adobe software  </a:t>
            </a:r>
          </a:p>
          <a:p>
            <a:pPr marL="1371600" marR="0" lvl="2" indent="-4572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Segoe Condensed"/>
                <a:ea typeface="+mn-ea"/>
                <a:cs typeface="+mn-cs"/>
              </a:rPr>
              <a:t>- contact Adobe</a:t>
            </a:r>
            <a:r>
              <a:rPr kumimoji="0" lang="en-US" sz="2400" b="0" i="0" u="none" strike="noStrike" kern="1200" cap="none" spc="0" normalizeH="0" noProof="0" dirty="0">
                <a:ln>
                  <a:noFill/>
                </a:ln>
                <a:solidFill>
                  <a:schemeClr val="tx1"/>
                </a:solidFill>
                <a:effectLst/>
                <a:uLnTx/>
                <a:uFillTx/>
                <a:latin typeface="Segoe Condensed"/>
                <a:ea typeface="+mn-ea"/>
                <a:cs typeface="+mn-cs"/>
              </a:rPr>
              <a:t> for academic licenses</a:t>
            </a:r>
            <a:endParaRPr kumimoji="0" lang="en-US" sz="2000" b="0" i="1" u="sng" strike="noStrike" kern="1200" cap="none" spc="0" normalizeH="0" baseline="0" noProof="0" dirty="0">
              <a:ln>
                <a:noFill/>
              </a:ln>
              <a:solidFill>
                <a:schemeClr val="tx1"/>
              </a:solidFill>
              <a:effectLst/>
              <a:uLnTx/>
              <a:uFillTx/>
              <a:latin typeface="Segoe Condensed"/>
              <a:ea typeface="+mn-ea"/>
              <a:cs typeface="+mn-cs"/>
            </a:endParaRPr>
          </a:p>
          <a:p>
            <a:pPr marL="609600" marR="0" lvl="0" indent="-60960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800" b="0" i="0" u="none" strike="noStrike" kern="1200" cap="none" spc="0" normalizeH="0" baseline="0" noProof="0" dirty="0">
                <a:ln>
                  <a:noFill/>
                </a:ln>
                <a:solidFill>
                  <a:schemeClr val="tx1"/>
                </a:solidFill>
                <a:effectLst/>
                <a:uLnTx/>
                <a:uFillTx/>
                <a:latin typeface="Segoe Condensed"/>
                <a:ea typeface="+mn-ea"/>
                <a:cs typeface="+mn-cs"/>
              </a:rPr>
              <a:t> Acquire a good textbook </a:t>
            </a:r>
          </a:p>
          <a:p>
            <a:pPr marL="609600" marR="0" lvl="0" indent="-60960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800" b="0" i="0" u="none" strike="noStrike" kern="1200" cap="none" spc="0" normalizeH="0" baseline="0" noProof="0" dirty="0">
                <a:ln>
                  <a:noFill/>
                </a:ln>
                <a:solidFill>
                  <a:schemeClr val="tx1"/>
                </a:solidFill>
                <a:effectLst/>
                <a:uLnTx/>
                <a:uFillTx/>
                <a:latin typeface="Segoe Condensed"/>
                <a:ea typeface="+mn-ea"/>
                <a:cs typeface="+mn-cs"/>
              </a:rPr>
              <a:t>Obtain a site license for Certiprep practice test software and certification exams</a:t>
            </a:r>
          </a:p>
          <a:p>
            <a:pPr marL="609600" marR="0" lvl="0" indent="-609600" algn="l" defTabSz="914400" rtl="0" eaLnBrk="1" fontAlgn="auto" latinLnBrk="0" hangingPunct="1">
              <a:lnSpc>
                <a:spcPct val="100000"/>
              </a:lnSpc>
              <a:spcBef>
                <a:spcPct val="20000"/>
              </a:spcBef>
              <a:spcAft>
                <a:spcPts val="0"/>
              </a:spcAft>
              <a:buClrTx/>
              <a:buSzTx/>
              <a:buFont typeface="+mj-lt"/>
              <a:buAutoNum type="arabicPeriod" startAt="3"/>
              <a:tabLst/>
              <a:defRPr/>
            </a:pPr>
            <a:r>
              <a:rPr kumimoji="0" lang="en-US" sz="2800" b="0" i="0" u="none" strike="noStrike" kern="1200" cap="none" spc="0" normalizeH="0" baseline="0" noProof="0" dirty="0">
                <a:ln>
                  <a:noFill/>
                </a:ln>
                <a:solidFill>
                  <a:schemeClr val="tx1"/>
                </a:solidFill>
                <a:effectLst/>
                <a:uLnTx/>
                <a:uFillTx/>
                <a:latin typeface="Segoe Condensed"/>
                <a:ea typeface="+mn-ea"/>
                <a:cs typeface="+mn-cs"/>
              </a:rPr>
              <a:t>Identify a “certifiable” teacher (pass the exam)</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Segoe Condensed"/>
              <a:ea typeface="+mn-ea"/>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518160"/>
            <a:ext cx="8534400" cy="762000"/>
          </a:xfrm>
        </p:spPr>
        <p:txBody>
          <a:bodyPr/>
          <a:lstStyle/>
          <a:p>
            <a:pPr marL="460375" indent="-460375" eaLnBrk="1" hangingPunct="1"/>
            <a:r>
              <a:rPr lang="en-US" dirty="0"/>
              <a:t>ACA Certifications</a:t>
            </a:r>
            <a:endParaRPr lang="en-US" dirty="0">
              <a:solidFill>
                <a:srgbClr val="3333CC"/>
              </a:solidFill>
            </a:endParaRPr>
          </a:p>
        </p:txBody>
      </p:sp>
      <p:sp>
        <p:nvSpPr>
          <p:cNvPr id="98310" name="Text Box 12"/>
          <p:cNvSpPr txBox="1">
            <a:spLocks noChangeArrowheads="1"/>
          </p:cNvSpPr>
          <p:nvPr/>
        </p:nvSpPr>
        <p:spPr bwMode="auto">
          <a:xfrm>
            <a:off x="685800" y="1447800"/>
            <a:ext cx="5888279" cy="523220"/>
          </a:xfrm>
          <a:prstGeom prst="rect">
            <a:avLst/>
          </a:prstGeom>
          <a:noFill/>
          <a:ln w="9525">
            <a:noFill/>
            <a:miter lim="800000"/>
            <a:headEnd/>
            <a:tailEnd/>
          </a:ln>
        </p:spPr>
        <p:txBody>
          <a:bodyPr wrap="none">
            <a:spAutoFit/>
          </a:bodyPr>
          <a:lstStyle/>
          <a:p>
            <a:r>
              <a:rPr lang="en-US" sz="2800" b="1" dirty="0"/>
              <a:t>To learn more about ACA certification:</a:t>
            </a:r>
          </a:p>
        </p:txBody>
      </p:sp>
      <p:sp>
        <p:nvSpPr>
          <p:cNvPr id="7" name="TextBox 6"/>
          <p:cNvSpPr txBox="1"/>
          <p:nvPr/>
        </p:nvSpPr>
        <p:spPr>
          <a:xfrm>
            <a:off x="1130531" y="4056609"/>
            <a:ext cx="6966065" cy="461665"/>
          </a:xfrm>
          <a:prstGeom prst="rect">
            <a:avLst/>
          </a:prstGeom>
          <a:noFill/>
        </p:spPr>
        <p:txBody>
          <a:bodyPr wrap="square" rtlCol="0">
            <a:spAutoFit/>
          </a:bodyPr>
          <a:lstStyle/>
          <a:p>
            <a:r>
              <a:rPr lang="en-US" sz="2400" i="1" dirty="0">
                <a:solidFill>
                  <a:srgbClr val="0066CC"/>
                </a:solidFill>
                <a:hlinkClick r:id="rId3"/>
              </a:rPr>
              <a:t>http://www.adobe.com/education/instruction/ace/</a:t>
            </a:r>
            <a:r>
              <a:rPr lang="en-US" sz="2400" i="1" dirty="0">
                <a:solidFill>
                  <a:srgbClr val="0066CC"/>
                </a:solidFill>
              </a:rPr>
              <a:t> </a:t>
            </a:r>
          </a:p>
        </p:txBody>
      </p:sp>
      <p:pic>
        <p:nvPicPr>
          <p:cNvPr id="10" name="Picture 9" descr="ACA_logo.gif"/>
          <p:cNvPicPr>
            <a:picLocks noChangeAspect="1"/>
          </p:cNvPicPr>
          <p:nvPr/>
        </p:nvPicPr>
        <p:blipFill>
          <a:blip r:embed="rId4"/>
          <a:stretch>
            <a:fillRect/>
          </a:stretch>
        </p:blipFill>
        <p:spPr>
          <a:xfrm>
            <a:off x="3030187" y="2438400"/>
            <a:ext cx="2989613" cy="1330637"/>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73826" y="381557"/>
            <a:ext cx="8229600" cy="1143000"/>
          </a:xfrm>
        </p:spPr>
        <p:txBody>
          <a:bodyPr>
            <a:noAutofit/>
          </a:bodyPr>
          <a:lstStyle/>
          <a:p>
            <a:pPr algn="l" eaLnBrk="1" fontAlgn="auto" hangingPunct="1">
              <a:spcAft>
                <a:spcPts val="0"/>
              </a:spcAft>
              <a:defRPr/>
            </a:pPr>
            <a:r>
              <a:rPr lang="en-US" dirty="0" err="1"/>
              <a:t>OnSite</a:t>
            </a:r>
            <a:r>
              <a:rPr lang="en-US" dirty="0"/>
              <a:t> Workshops </a:t>
            </a:r>
          </a:p>
        </p:txBody>
      </p:sp>
      <p:sp>
        <p:nvSpPr>
          <p:cNvPr id="18" name="TextBox 17"/>
          <p:cNvSpPr txBox="1"/>
          <p:nvPr/>
        </p:nvSpPr>
        <p:spPr>
          <a:xfrm>
            <a:off x="631766" y="1596044"/>
            <a:ext cx="7930343" cy="3724096"/>
          </a:xfrm>
          <a:prstGeom prst="rect">
            <a:avLst/>
          </a:prstGeom>
          <a:noFill/>
        </p:spPr>
        <p:txBody>
          <a:bodyPr wrap="square" rtlCol="0">
            <a:spAutoFit/>
          </a:bodyPr>
          <a:lstStyle/>
          <a:p>
            <a:r>
              <a:rPr lang="en-US" sz="2800" dirty="0">
                <a:latin typeface="Segoe Condensed"/>
              </a:rPr>
              <a:t>Need help getting started?  We’ll come to your site and show you how it’s done!  Send us an email and let’s talk!!</a:t>
            </a:r>
          </a:p>
          <a:p>
            <a:endParaRPr lang="en-US" sz="2800" u="sng" dirty="0">
              <a:latin typeface="Segoe Condensed"/>
            </a:endParaRPr>
          </a:p>
          <a:p>
            <a:pPr>
              <a:buBlip>
                <a:blip r:embed="rId4"/>
              </a:buBlip>
            </a:pPr>
            <a:r>
              <a:rPr lang="en-US" sz="2800" dirty="0">
                <a:latin typeface="Segoe Condensed"/>
              </a:rPr>
              <a:t> Train-the-Teacher Workshops </a:t>
            </a:r>
          </a:p>
          <a:p>
            <a:r>
              <a:rPr lang="en-US" sz="2800" dirty="0">
                <a:latin typeface="Segoe Condensed"/>
              </a:rPr>
              <a:t>    </a:t>
            </a:r>
            <a:r>
              <a:rPr lang="en-US" sz="2000" dirty="0">
                <a:latin typeface="Segoe Condensed"/>
              </a:rPr>
              <a:t>(I’ll certify your teachers and show them how to certify students!!)</a:t>
            </a:r>
          </a:p>
          <a:p>
            <a:endParaRPr lang="en-US" sz="2000" dirty="0">
              <a:latin typeface="Segoe Condensed"/>
            </a:endParaRPr>
          </a:p>
          <a:p>
            <a:pPr>
              <a:buBlip>
                <a:blip r:embed="rId4"/>
              </a:buBlip>
            </a:pPr>
            <a:r>
              <a:rPr lang="en-US" sz="2800" dirty="0">
                <a:latin typeface="Segoe Condensed"/>
              </a:rPr>
              <a:t> Available for Microsoft and Adobe</a:t>
            </a:r>
          </a:p>
          <a:p>
            <a:r>
              <a:rPr lang="en-US" sz="2000" dirty="0">
                <a:latin typeface="Segoe Condensed"/>
              </a:rPr>
              <a:t>      </a:t>
            </a:r>
            <a:endParaRPr lang="en-US" sz="2800" dirty="0">
              <a:latin typeface="Segoe Condensed"/>
            </a:endParaRPr>
          </a:p>
        </p:txBody>
      </p:sp>
      <p:pic>
        <p:nvPicPr>
          <p:cNvPr id="4" name="Picture 3" descr="New_Transparent.gif"/>
          <p:cNvPicPr>
            <a:picLocks noChangeAspect="1"/>
          </p:cNvPicPr>
          <p:nvPr/>
        </p:nvPicPr>
        <p:blipFill>
          <a:blip r:embed="rId5"/>
          <a:stretch>
            <a:fillRect/>
          </a:stretch>
        </p:blipFill>
        <p:spPr>
          <a:xfrm>
            <a:off x="-354676" y="-203662"/>
            <a:ext cx="1634836" cy="1226127"/>
          </a:xfrm>
          <a:prstGeom prst="rect">
            <a:avLst/>
          </a:prstGeom>
        </p:spPr>
      </p:pic>
      <p:pic>
        <p:nvPicPr>
          <p:cNvPr id="5" name="Picture 4" descr="ACA_logo.gif"/>
          <p:cNvPicPr>
            <a:picLocks noChangeAspect="1"/>
          </p:cNvPicPr>
          <p:nvPr/>
        </p:nvPicPr>
        <p:blipFill>
          <a:blip r:embed="rId6"/>
          <a:stretch>
            <a:fillRect/>
          </a:stretch>
        </p:blipFill>
        <p:spPr>
          <a:xfrm>
            <a:off x="5075121" y="5091826"/>
            <a:ext cx="1857694" cy="826835"/>
          </a:xfrm>
          <a:prstGeom prst="rect">
            <a:avLst/>
          </a:prstGeom>
        </p:spPr>
      </p:pic>
      <p:graphicFrame>
        <p:nvGraphicFramePr>
          <p:cNvPr id="6" name="Object 7"/>
          <p:cNvGraphicFramePr>
            <a:graphicFrameLocks noChangeAspect="1"/>
          </p:cNvGraphicFramePr>
          <p:nvPr/>
        </p:nvGraphicFramePr>
        <p:xfrm>
          <a:off x="3682540" y="5150497"/>
          <a:ext cx="1180774" cy="753798"/>
        </p:xfrm>
        <a:graphic>
          <a:graphicData uri="http://schemas.openxmlformats.org/presentationml/2006/ole">
            <p:oleObj spid="_x0000_s262145" name="Photo Editor Photo" r:id="rId7" imgW="3657143" imgH="2333333" progId="">
              <p:embed/>
            </p:oleObj>
          </a:graphicData>
        </a:graphic>
      </p:graphicFrame>
      <p:grpSp>
        <p:nvGrpSpPr>
          <p:cNvPr id="7" name="Group 8"/>
          <p:cNvGrpSpPr/>
          <p:nvPr/>
        </p:nvGrpSpPr>
        <p:grpSpPr>
          <a:xfrm>
            <a:off x="2524299" y="5077070"/>
            <a:ext cx="867293" cy="874843"/>
            <a:chOff x="3657600" y="3552825"/>
            <a:chExt cx="1600200" cy="1143000"/>
          </a:xfrm>
          <a:effectLst>
            <a:outerShdw blurRad="190500" dist="50800" dir="5400000" algn="ctr" rotWithShape="0">
              <a:srgbClr val="000000">
                <a:alpha val="43137"/>
              </a:srgbClr>
            </a:outerShdw>
          </a:effectLst>
          <a:scene3d>
            <a:camera prst="orthographicFront"/>
            <a:lightRig rig="twoPt" dir="t"/>
          </a:scene3d>
        </p:grpSpPr>
        <p:sp>
          <p:nvSpPr>
            <p:cNvPr id="8" name="AutoShape 7"/>
            <p:cNvSpPr>
              <a:spLocks noChangeArrowheads="1"/>
            </p:cNvSpPr>
            <p:nvPr/>
          </p:nvSpPr>
          <p:spPr bwMode="auto">
            <a:xfrm>
              <a:off x="3657600" y="3552825"/>
              <a:ext cx="1600200" cy="1143000"/>
            </a:xfrm>
            <a:prstGeom prst="roundRect">
              <a:avLst>
                <a:gd name="adj" fmla="val 16667"/>
              </a:avLst>
            </a:prstGeom>
            <a:solidFill>
              <a:srgbClr val="FFFFFF"/>
            </a:solidFill>
            <a:ln w="9525">
              <a:noFill/>
              <a:round/>
              <a:headEnd/>
              <a:tailEnd/>
            </a:ln>
            <a:effectLst>
              <a:outerShdw dist="35921" dir="2700000" algn="ctr" rotWithShape="0">
                <a:srgbClr val="808080">
                  <a:alpha val="32001"/>
                </a:srgbClr>
              </a:outerShdw>
            </a:effectLst>
            <a:sp3d prstMaterial="metal"/>
          </p:spPr>
          <p:txBody>
            <a:bodyPr wrap="none" anchor="ctr"/>
            <a:lstStyle/>
            <a:p>
              <a:pPr fontAlgn="auto">
                <a:spcBef>
                  <a:spcPts val="0"/>
                </a:spcBef>
                <a:spcAft>
                  <a:spcPts val="0"/>
                </a:spcAft>
                <a:defRPr/>
              </a:pPr>
              <a:endParaRPr lang="en-US" kern="0">
                <a:solidFill>
                  <a:sysClr val="windowText" lastClr="000000"/>
                </a:solidFill>
                <a:latin typeface="Arial" charset="0"/>
                <a:ea typeface="ＭＳ Ｐゴシック" pitchFamily="-80" charset="-128"/>
              </a:endParaRPr>
            </a:p>
          </p:txBody>
        </p:sp>
        <p:pic>
          <p:nvPicPr>
            <p:cNvPr id="9" name="Picture 16" descr="Level2"/>
            <p:cNvPicPr>
              <a:picLocks noChangeAspect="1" noChangeArrowheads="1"/>
            </p:cNvPicPr>
            <p:nvPr/>
          </p:nvPicPr>
          <p:blipFill>
            <a:blip r:embed="rId8">
              <a:lum bright="-3000" contrast="33000"/>
            </a:blip>
            <a:srcRect/>
            <a:stretch>
              <a:fillRect/>
            </a:stretch>
          </p:blipFill>
          <p:spPr bwMode="auto">
            <a:xfrm>
              <a:off x="3886200" y="3733800"/>
              <a:ext cx="1143000" cy="822325"/>
            </a:xfrm>
            <a:prstGeom prst="rect">
              <a:avLst/>
            </a:prstGeom>
            <a:noFill/>
            <a:ln w="9525">
              <a:noFill/>
              <a:miter lim="800000"/>
              <a:headEnd/>
              <a:tailEnd/>
            </a:ln>
            <a:sp3d prstMaterial="metal"/>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457200" y="531185"/>
            <a:ext cx="8229600" cy="86535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latin typeface="Segoe Condensed"/>
                <a:ea typeface="+mj-ea"/>
                <a:cs typeface="+mj-cs"/>
              </a:rPr>
              <a:t>Our Workshop </a:t>
            </a:r>
            <a:r>
              <a:rPr kumimoji="0" lang="en-US" sz="4400" b="0" i="0" u="none" strike="noStrike" kern="1200" cap="none" spc="0" normalizeH="0" baseline="0" noProof="0" dirty="0">
                <a:ln>
                  <a:noFill/>
                </a:ln>
                <a:solidFill>
                  <a:schemeClr val="tx1"/>
                </a:solidFill>
                <a:effectLst/>
                <a:uLnTx/>
                <a:uFillTx/>
                <a:latin typeface="Segoe Condensed"/>
                <a:ea typeface="+mj-ea"/>
                <a:cs typeface="+mj-cs"/>
              </a:rPr>
              <a:t>Model</a:t>
            </a:r>
          </a:p>
        </p:txBody>
      </p:sp>
      <p:pic>
        <p:nvPicPr>
          <p:cNvPr id="19" name="Picture 18" descr="tink"/>
          <p:cNvPicPr>
            <a:picLocks noChangeAspect="1" noChangeArrowheads="1"/>
          </p:cNvPicPr>
          <p:nvPr/>
        </p:nvPicPr>
        <p:blipFill>
          <a:blip r:embed="rId3"/>
          <a:srcRect/>
          <a:stretch>
            <a:fillRect/>
          </a:stretch>
        </p:blipFill>
        <p:spPr bwMode="auto">
          <a:xfrm>
            <a:off x="1187928" y="2410688"/>
            <a:ext cx="6692538" cy="3177626"/>
          </a:xfrm>
          <a:prstGeom prst="rect">
            <a:avLst/>
          </a:prstGeom>
          <a:noFill/>
        </p:spPr>
      </p:pic>
      <p:sp>
        <p:nvSpPr>
          <p:cNvPr id="21" name="TextBox 20"/>
          <p:cNvSpPr txBox="1"/>
          <p:nvPr/>
        </p:nvSpPr>
        <p:spPr>
          <a:xfrm>
            <a:off x="598516" y="1446414"/>
            <a:ext cx="7996844" cy="954107"/>
          </a:xfrm>
          <a:prstGeom prst="rect">
            <a:avLst/>
          </a:prstGeom>
          <a:noFill/>
        </p:spPr>
        <p:txBody>
          <a:bodyPr wrap="square" rtlCol="0">
            <a:spAutoFit/>
          </a:bodyPr>
          <a:lstStyle/>
          <a:p>
            <a:r>
              <a:rPr lang="en-US" sz="2800" dirty="0">
                <a:latin typeface="Segoe Condensed"/>
              </a:rPr>
              <a:t>Since 2005, our model has consistently resulted in certification pass rates of 86% to 92%!  </a:t>
            </a:r>
          </a:p>
        </p:txBody>
      </p:sp>
      <p:pic>
        <p:nvPicPr>
          <p:cNvPr id="5" name="Picture 4" descr="New_Transparent.gif"/>
          <p:cNvPicPr>
            <a:picLocks noChangeAspect="1"/>
          </p:cNvPicPr>
          <p:nvPr/>
        </p:nvPicPr>
        <p:blipFill>
          <a:blip r:embed="rId4"/>
          <a:stretch>
            <a:fillRect/>
          </a:stretch>
        </p:blipFill>
        <p:spPr>
          <a:xfrm>
            <a:off x="-354676" y="-203662"/>
            <a:ext cx="1634836" cy="1226127"/>
          </a:xfrm>
          <a:prstGeom prst="rect">
            <a:avLst/>
          </a:prstGeo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AutoShape 2"/>
          <p:cNvSpPr>
            <a:spLocks noChangeArrowheads="1"/>
          </p:cNvSpPr>
          <p:nvPr/>
        </p:nvSpPr>
        <p:spPr bwMode="auto">
          <a:xfrm>
            <a:off x="6553200" y="3886200"/>
            <a:ext cx="1447800" cy="914400"/>
          </a:xfrm>
          <a:prstGeom prst="roundRect">
            <a:avLst>
              <a:gd name="adj" fmla="val 759"/>
            </a:avLst>
          </a:prstGeom>
          <a:gradFill rotWithShape="1">
            <a:gsLst>
              <a:gs pos="0">
                <a:srgbClr val="92D050"/>
              </a:gs>
              <a:gs pos="100000">
                <a:srgbClr val="FFFFFF"/>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r>
              <a:rPr lang="en-US" sz="2000" b="1" i="1">
                <a:latin typeface="Arial Narrow" pitchFamily="34" charset="0"/>
              </a:rPr>
              <a:t>Certification Exam </a:t>
            </a:r>
          </a:p>
        </p:txBody>
      </p:sp>
      <p:sp>
        <p:nvSpPr>
          <p:cNvPr id="246791" name="AutoShape 7"/>
          <p:cNvSpPr>
            <a:spLocks noChangeArrowheads="1"/>
          </p:cNvSpPr>
          <p:nvPr/>
        </p:nvSpPr>
        <p:spPr bwMode="auto">
          <a:xfrm>
            <a:off x="838200" y="1905000"/>
            <a:ext cx="1447800" cy="914400"/>
          </a:xfrm>
          <a:prstGeom prst="roundRect">
            <a:avLst>
              <a:gd name="adj" fmla="val 759"/>
            </a:avLst>
          </a:prstGeom>
          <a:gradFill rotWithShape="1">
            <a:gsLst>
              <a:gs pos="0">
                <a:srgbClr val="92D050"/>
              </a:gs>
              <a:gs pos="100000">
                <a:srgbClr val="FFFFFF"/>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r>
              <a:rPr lang="en-US" sz="2000" b="1" i="1" dirty="0">
                <a:latin typeface="Arial Narrow" pitchFamily="34" charset="0"/>
              </a:rPr>
              <a:t>Screen Participants </a:t>
            </a:r>
          </a:p>
        </p:txBody>
      </p:sp>
      <p:sp>
        <p:nvSpPr>
          <p:cNvPr id="246792" name="AutoShape 8"/>
          <p:cNvSpPr>
            <a:spLocks noChangeArrowheads="1"/>
          </p:cNvSpPr>
          <p:nvPr/>
        </p:nvSpPr>
        <p:spPr bwMode="auto">
          <a:xfrm rot="5400000">
            <a:off x="1447800" y="2895600"/>
            <a:ext cx="304800" cy="304800"/>
          </a:xfrm>
          <a:prstGeom prst="rightArrow">
            <a:avLst>
              <a:gd name="adj1" fmla="val 50000"/>
              <a:gd name="adj2" fmla="val 25000"/>
            </a:avLst>
          </a:prstGeom>
          <a:gradFill>
            <a:gsLst>
              <a:gs pos="0">
                <a:srgbClr val="92D050"/>
              </a:gs>
              <a:gs pos="100000">
                <a:srgbClr val="FFFFFF"/>
              </a:gs>
            </a:gsLst>
            <a:lin ang="2700000" scaled="1"/>
          </a:gradFill>
          <a:ln w="9525">
            <a:solidFill>
              <a:schemeClr val="tx1"/>
            </a:solidFill>
            <a:miter lim="800000"/>
            <a:headEnd/>
            <a:tailEnd/>
          </a:ln>
          <a:effectLst/>
        </p:spPr>
        <p:txBody>
          <a:bodyPr rot="10800000" vert="eaVert" wrap="none" anchor="ctr"/>
          <a:lstStyle/>
          <a:p>
            <a:pPr algn="ctr"/>
            <a:endParaRPr lang="en-US">
              <a:solidFill>
                <a:srgbClr val="B9C0E5"/>
              </a:solidFill>
            </a:endParaRPr>
          </a:p>
        </p:txBody>
      </p:sp>
      <p:sp>
        <p:nvSpPr>
          <p:cNvPr id="246793" name="AutoShape 9"/>
          <p:cNvSpPr>
            <a:spLocks noChangeArrowheads="1"/>
          </p:cNvSpPr>
          <p:nvPr/>
        </p:nvSpPr>
        <p:spPr bwMode="auto">
          <a:xfrm>
            <a:off x="838200" y="3276600"/>
            <a:ext cx="1447800" cy="914400"/>
          </a:xfrm>
          <a:prstGeom prst="roundRect">
            <a:avLst>
              <a:gd name="adj" fmla="val 759"/>
            </a:avLst>
          </a:prstGeom>
          <a:gradFill rotWithShape="1">
            <a:gsLst>
              <a:gs pos="0">
                <a:srgbClr val="92D050"/>
              </a:gs>
              <a:gs pos="100000">
                <a:srgbClr val="FFFFFF"/>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r>
              <a:rPr lang="en-US" sz="2000" b="1" i="1" dirty="0">
                <a:latin typeface="Arial Narrow" pitchFamily="34" charset="0"/>
              </a:rPr>
              <a:t>Enroll Participants </a:t>
            </a:r>
          </a:p>
        </p:txBody>
      </p:sp>
      <p:sp>
        <p:nvSpPr>
          <p:cNvPr id="246794" name="AutoShape 10"/>
          <p:cNvSpPr>
            <a:spLocks noChangeArrowheads="1"/>
          </p:cNvSpPr>
          <p:nvPr/>
        </p:nvSpPr>
        <p:spPr bwMode="auto">
          <a:xfrm>
            <a:off x="304799" y="4648200"/>
            <a:ext cx="3435928" cy="1524000"/>
          </a:xfrm>
          <a:prstGeom prst="roundRect">
            <a:avLst>
              <a:gd name="adj" fmla="val 759"/>
            </a:avLst>
          </a:prstGeom>
          <a:gradFill rotWithShape="1">
            <a:gsLst>
              <a:gs pos="0">
                <a:srgbClr val="92D050"/>
              </a:gs>
              <a:gs pos="100000">
                <a:srgbClr val="FFFFFF"/>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r>
              <a:rPr lang="en-US" sz="2000" b="1" i="1" u="sng" dirty="0">
                <a:latin typeface="Arial Narrow" pitchFamily="34" charset="0"/>
              </a:rPr>
              <a:t>Pre-Workshop Assignments</a:t>
            </a:r>
            <a:endParaRPr lang="en-US" sz="2000" b="1" i="1" dirty="0">
              <a:latin typeface="Arial Narrow" pitchFamily="34" charset="0"/>
            </a:endParaRPr>
          </a:p>
          <a:p>
            <a:pPr>
              <a:buFontTx/>
              <a:buChar char="-"/>
            </a:pPr>
            <a:r>
              <a:rPr lang="en-US" sz="2000" b="1" i="1" dirty="0">
                <a:latin typeface="Arial Narrow" pitchFamily="34" charset="0"/>
              </a:rPr>
              <a:t> Download prep software</a:t>
            </a:r>
          </a:p>
          <a:p>
            <a:pPr>
              <a:buFontTx/>
              <a:buChar char="-"/>
            </a:pPr>
            <a:r>
              <a:rPr lang="en-US" sz="2000" b="1" i="1" dirty="0">
                <a:latin typeface="Arial Narrow" pitchFamily="34" charset="0"/>
              </a:rPr>
              <a:t> Complete assigned modules</a:t>
            </a:r>
          </a:p>
          <a:p>
            <a:pPr>
              <a:buFontTx/>
              <a:buChar char="-"/>
            </a:pPr>
            <a:r>
              <a:rPr lang="en-US" sz="2000" b="1" i="1" dirty="0">
                <a:latin typeface="Arial Narrow" pitchFamily="34" charset="0"/>
              </a:rPr>
              <a:t> Email results to trainer (&gt;85%)</a:t>
            </a:r>
          </a:p>
        </p:txBody>
      </p:sp>
      <p:sp>
        <p:nvSpPr>
          <p:cNvPr id="246795" name="AutoShape 11"/>
          <p:cNvSpPr>
            <a:spLocks noChangeArrowheads="1"/>
          </p:cNvSpPr>
          <p:nvPr/>
        </p:nvSpPr>
        <p:spPr bwMode="auto">
          <a:xfrm>
            <a:off x="3581400" y="3276600"/>
            <a:ext cx="1447800" cy="914400"/>
          </a:xfrm>
          <a:prstGeom prst="roundRect">
            <a:avLst>
              <a:gd name="adj" fmla="val 759"/>
            </a:avLst>
          </a:prstGeom>
          <a:gradFill rotWithShape="1">
            <a:gsLst>
              <a:gs pos="0">
                <a:srgbClr val="92D050"/>
              </a:gs>
              <a:gs pos="100000">
                <a:srgbClr val="FFFFFF"/>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r>
              <a:rPr lang="en-US" sz="2000" b="1" i="1">
                <a:latin typeface="Arial Narrow" pitchFamily="34" charset="0"/>
              </a:rPr>
              <a:t>Setup Classroom </a:t>
            </a:r>
          </a:p>
        </p:txBody>
      </p:sp>
      <p:sp>
        <p:nvSpPr>
          <p:cNvPr id="246797" name="AutoShape 13"/>
          <p:cNvSpPr>
            <a:spLocks noChangeArrowheads="1"/>
          </p:cNvSpPr>
          <p:nvPr/>
        </p:nvSpPr>
        <p:spPr bwMode="auto">
          <a:xfrm>
            <a:off x="3581400" y="1905000"/>
            <a:ext cx="1447800" cy="914400"/>
          </a:xfrm>
          <a:prstGeom prst="roundRect">
            <a:avLst>
              <a:gd name="adj" fmla="val 759"/>
            </a:avLst>
          </a:prstGeom>
          <a:gradFill rotWithShape="1">
            <a:gsLst>
              <a:gs pos="0">
                <a:srgbClr val="92D050"/>
              </a:gs>
              <a:gs pos="100000">
                <a:srgbClr val="FFFFFF"/>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r>
              <a:rPr lang="en-US" sz="2000" b="1" i="1">
                <a:latin typeface="Arial Narrow" pitchFamily="34" charset="0"/>
              </a:rPr>
              <a:t>Reminder Email </a:t>
            </a:r>
          </a:p>
        </p:txBody>
      </p:sp>
      <p:sp>
        <p:nvSpPr>
          <p:cNvPr id="246798" name="Text Box 14"/>
          <p:cNvSpPr txBox="1">
            <a:spLocks noChangeArrowheads="1"/>
          </p:cNvSpPr>
          <p:nvPr/>
        </p:nvSpPr>
        <p:spPr bwMode="auto">
          <a:xfrm>
            <a:off x="344978" y="1371600"/>
            <a:ext cx="2358531" cy="400110"/>
          </a:xfrm>
          <a:prstGeom prst="rect">
            <a:avLst/>
          </a:prstGeom>
          <a:noFill/>
          <a:ln w="9525">
            <a:noFill/>
            <a:miter lim="800000"/>
            <a:headEnd/>
            <a:tailEnd/>
          </a:ln>
          <a:effectLst/>
        </p:spPr>
        <p:txBody>
          <a:bodyPr wrap="none">
            <a:spAutoFit/>
          </a:bodyPr>
          <a:lstStyle/>
          <a:p>
            <a:r>
              <a:rPr lang="en-US" sz="2000" b="1" dirty="0">
                <a:latin typeface="Segoe Condensed"/>
              </a:rPr>
              <a:t>3-4 Weeks Prior…</a:t>
            </a:r>
          </a:p>
        </p:txBody>
      </p:sp>
      <p:sp>
        <p:nvSpPr>
          <p:cNvPr id="246799" name="Text Box 15"/>
          <p:cNvSpPr txBox="1">
            <a:spLocks noChangeArrowheads="1"/>
          </p:cNvSpPr>
          <p:nvPr/>
        </p:nvSpPr>
        <p:spPr bwMode="auto">
          <a:xfrm>
            <a:off x="3390207" y="1354975"/>
            <a:ext cx="1988237" cy="400110"/>
          </a:xfrm>
          <a:prstGeom prst="rect">
            <a:avLst/>
          </a:prstGeom>
          <a:noFill/>
          <a:ln w="9525">
            <a:noFill/>
            <a:miter lim="800000"/>
            <a:headEnd/>
            <a:tailEnd/>
          </a:ln>
          <a:effectLst/>
        </p:spPr>
        <p:txBody>
          <a:bodyPr wrap="none">
            <a:spAutoFit/>
          </a:bodyPr>
          <a:lstStyle/>
          <a:p>
            <a:r>
              <a:rPr lang="en-US" sz="2000" b="1" dirty="0">
                <a:latin typeface="Segoe Condensed"/>
              </a:rPr>
              <a:t>1 Week Prior…</a:t>
            </a:r>
          </a:p>
        </p:txBody>
      </p:sp>
      <p:sp>
        <p:nvSpPr>
          <p:cNvPr id="246800" name="AutoShape 16"/>
          <p:cNvSpPr>
            <a:spLocks noChangeArrowheads="1"/>
          </p:cNvSpPr>
          <p:nvPr/>
        </p:nvSpPr>
        <p:spPr bwMode="auto">
          <a:xfrm rot="5400000">
            <a:off x="1447800" y="4267200"/>
            <a:ext cx="304800" cy="304800"/>
          </a:xfrm>
          <a:prstGeom prst="rightArrow">
            <a:avLst>
              <a:gd name="adj1" fmla="val 50000"/>
              <a:gd name="adj2" fmla="val 25000"/>
            </a:avLst>
          </a:prstGeom>
          <a:gradFill>
            <a:gsLst>
              <a:gs pos="0">
                <a:srgbClr val="92D050"/>
              </a:gs>
              <a:gs pos="100000">
                <a:srgbClr val="FFFFFF"/>
              </a:gs>
            </a:gsLst>
            <a:lin ang="2700000" scaled="1"/>
          </a:gradFill>
          <a:ln w="9525">
            <a:solidFill>
              <a:schemeClr val="tx1"/>
            </a:solidFill>
            <a:miter lim="800000"/>
            <a:headEnd/>
            <a:tailEnd/>
          </a:ln>
          <a:effectLst/>
        </p:spPr>
        <p:txBody>
          <a:bodyPr rot="10800000" vert="eaVert" wrap="none" anchor="ctr"/>
          <a:lstStyle/>
          <a:p>
            <a:pPr algn="ctr"/>
            <a:endParaRPr lang="en-US">
              <a:solidFill>
                <a:srgbClr val="B9C0E5"/>
              </a:solidFill>
            </a:endParaRPr>
          </a:p>
        </p:txBody>
      </p:sp>
      <p:sp>
        <p:nvSpPr>
          <p:cNvPr id="246801" name="AutoShape 17"/>
          <p:cNvSpPr>
            <a:spLocks noChangeArrowheads="1"/>
          </p:cNvSpPr>
          <p:nvPr/>
        </p:nvSpPr>
        <p:spPr bwMode="auto">
          <a:xfrm rot="5400000">
            <a:off x="4191000" y="2895600"/>
            <a:ext cx="304800" cy="304800"/>
          </a:xfrm>
          <a:prstGeom prst="rightArrow">
            <a:avLst>
              <a:gd name="adj1" fmla="val 50000"/>
              <a:gd name="adj2" fmla="val 25000"/>
            </a:avLst>
          </a:prstGeom>
          <a:gradFill>
            <a:gsLst>
              <a:gs pos="0">
                <a:srgbClr val="92D050"/>
              </a:gs>
              <a:gs pos="100000">
                <a:srgbClr val="FFFFFF"/>
              </a:gs>
            </a:gsLst>
            <a:lin ang="2700000" scaled="1"/>
          </a:gradFill>
          <a:ln w="9525">
            <a:solidFill>
              <a:schemeClr val="tx1"/>
            </a:solidFill>
            <a:miter lim="800000"/>
            <a:headEnd/>
            <a:tailEnd/>
          </a:ln>
          <a:effectLst/>
        </p:spPr>
        <p:txBody>
          <a:bodyPr rot="10800000" vert="eaVert" wrap="none" anchor="ctr"/>
          <a:lstStyle/>
          <a:p>
            <a:pPr algn="ctr"/>
            <a:endParaRPr lang="en-US">
              <a:solidFill>
                <a:srgbClr val="B9C0E5"/>
              </a:solidFill>
            </a:endParaRPr>
          </a:p>
        </p:txBody>
      </p:sp>
      <p:sp>
        <p:nvSpPr>
          <p:cNvPr id="246802" name="AutoShape 18"/>
          <p:cNvSpPr>
            <a:spLocks noChangeArrowheads="1"/>
          </p:cNvSpPr>
          <p:nvPr/>
        </p:nvSpPr>
        <p:spPr bwMode="auto">
          <a:xfrm>
            <a:off x="5715000" y="1905000"/>
            <a:ext cx="3124200" cy="1524000"/>
          </a:xfrm>
          <a:prstGeom prst="roundRect">
            <a:avLst>
              <a:gd name="adj" fmla="val 759"/>
            </a:avLst>
          </a:prstGeom>
          <a:gradFill rotWithShape="1">
            <a:gsLst>
              <a:gs pos="0">
                <a:srgbClr val="92D050"/>
              </a:gs>
              <a:gs pos="100000">
                <a:srgbClr val="FFFFFF"/>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r>
              <a:rPr lang="en-US" sz="2000" b="1" i="1" u="sng" dirty="0">
                <a:latin typeface="Arial Narrow" pitchFamily="34" charset="0"/>
              </a:rPr>
              <a:t>Workshop Agenda</a:t>
            </a:r>
          </a:p>
          <a:p>
            <a:pPr>
              <a:buFontTx/>
              <a:buChar char="-"/>
            </a:pPr>
            <a:r>
              <a:rPr lang="en-US" sz="2000" b="1" i="1" dirty="0">
                <a:latin typeface="Arial Narrow" pitchFamily="34" charset="0"/>
              </a:rPr>
              <a:t> MCAS Overview</a:t>
            </a:r>
          </a:p>
          <a:p>
            <a:pPr>
              <a:buFontTx/>
              <a:buChar char="-"/>
            </a:pPr>
            <a:r>
              <a:rPr lang="en-US" sz="2000" b="1" i="1" dirty="0">
                <a:latin typeface="Arial Narrow" pitchFamily="34" charset="0"/>
              </a:rPr>
              <a:t> Objectives Demos/Follow</a:t>
            </a:r>
          </a:p>
          <a:p>
            <a:pPr>
              <a:buFontTx/>
              <a:buChar char="-"/>
            </a:pPr>
            <a:r>
              <a:rPr lang="en-US" sz="2000" b="1" i="1" dirty="0">
                <a:latin typeface="Arial Narrow" pitchFamily="34" charset="0"/>
              </a:rPr>
              <a:t> Practice Lab (optional) </a:t>
            </a:r>
          </a:p>
        </p:txBody>
      </p:sp>
      <p:sp>
        <p:nvSpPr>
          <p:cNvPr id="246803" name="AutoShape 19"/>
          <p:cNvSpPr>
            <a:spLocks noChangeArrowheads="1"/>
          </p:cNvSpPr>
          <p:nvPr/>
        </p:nvSpPr>
        <p:spPr bwMode="auto">
          <a:xfrm rot="5400000">
            <a:off x="7086600" y="3505200"/>
            <a:ext cx="304800" cy="304800"/>
          </a:xfrm>
          <a:prstGeom prst="rightArrow">
            <a:avLst>
              <a:gd name="adj1" fmla="val 50000"/>
              <a:gd name="adj2" fmla="val 25000"/>
            </a:avLst>
          </a:prstGeom>
          <a:gradFill>
            <a:gsLst>
              <a:gs pos="0">
                <a:srgbClr val="92D050"/>
              </a:gs>
              <a:gs pos="100000">
                <a:srgbClr val="FFFFFF"/>
              </a:gs>
            </a:gsLst>
            <a:lin ang="2700000" scaled="1"/>
          </a:gradFill>
          <a:ln w="9525">
            <a:solidFill>
              <a:schemeClr val="tx1"/>
            </a:solidFill>
            <a:miter lim="800000"/>
            <a:headEnd/>
            <a:tailEnd/>
          </a:ln>
          <a:effectLst/>
        </p:spPr>
        <p:txBody>
          <a:bodyPr rot="10800000" vert="eaVert" wrap="none" anchor="ctr"/>
          <a:lstStyle/>
          <a:p>
            <a:pPr algn="ctr"/>
            <a:endParaRPr lang="en-US">
              <a:solidFill>
                <a:srgbClr val="B9C0E5"/>
              </a:solidFill>
            </a:endParaRPr>
          </a:p>
        </p:txBody>
      </p:sp>
      <p:sp>
        <p:nvSpPr>
          <p:cNvPr id="246804" name="Text Box 20"/>
          <p:cNvSpPr txBox="1">
            <a:spLocks noChangeArrowheads="1"/>
          </p:cNvSpPr>
          <p:nvPr/>
        </p:nvSpPr>
        <p:spPr bwMode="auto">
          <a:xfrm>
            <a:off x="6166659" y="1371601"/>
            <a:ext cx="2332883" cy="400110"/>
          </a:xfrm>
          <a:prstGeom prst="rect">
            <a:avLst/>
          </a:prstGeom>
          <a:noFill/>
          <a:ln w="9525">
            <a:noFill/>
            <a:miter lim="800000"/>
            <a:headEnd/>
            <a:tailEnd/>
          </a:ln>
          <a:effectLst/>
        </p:spPr>
        <p:txBody>
          <a:bodyPr wrap="none">
            <a:spAutoFit/>
          </a:bodyPr>
          <a:lstStyle/>
          <a:p>
            <a:r>
              <a:rPr lang="en-US" sz="2000" b="1" dirty="0">
                <a:latin typeface="Segoe Condensed"/>
              </a:rPr>
              <a:t>During Workshop</a:t>
            </a:r>
          </a:p>
        </p:txBody>
      </p:sp>
      <p:sp>
        <p:nvSpPr>
          <p:cNvPr id="18" name="Title 1"/>
          <p:cNvSpPr txBox="1">
            <a:spLocks/>
          </p:cNvSpPr>
          <p:nvPr/>
        </p:nvSpPr>
        <p:spPr>
          <a:xfrm>
            <a:off x="457200" y="531185"/>
            <a:ext cx="8229600" cy="86535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a:latin typeface="Segoe Condensed"/>
                <a:ea typeface="+mj-ea"/>
                <a:cs typeface="+mj-cs"/>
              </a:rPr>
              <a:t>Workshop Timeline</a:t>
            </a:r>
            <a:endParaRPr kumimoji="0" lang="en-US" sz="4400" b="0" i="0" u="none" strike="noStrike" kern="1200" cap="none" spc="0" normalizeH="0" baseline="0" noProof="0" dirty="0">
              <a:ln>
                <a:noFill/>
              </a:ln>
              <a:solidFill>
                <a:schemeClr val="tx1"/>
              </a:solidFill>
              <a:effectLst/>
              <a:uLnTx/>
              <a:uFillTx/>
              <a:latin typeface="Segoe Condensed"/>
              <a:ea typeface="+mj-ea"/>
              <a:cs typeface="+mj-cs"/>
            </a:endParaRPr>
          </a:p>
        </p:txBody>
      </p:sp>
      <p:pic>
        <p:nvPicPr>
          <p:cNvPr id="17" name="Picture 16" descr="New_Transparent.gif"/>
          <p:cNvPicPr>
            <a:picLocks noChangeAspect="1"/>
          </p:cNvPicPr>
          <p:nvPr/>
        </p:nvPicPr>
        <p:blipFill>
          <a:blip r:embed="rId3"/>
          <a:stretch>
            <a:fillRect/>
          </a:stretch>
        </p:blipFill>
        <p:spPr>
          <a:xfrm>
            <a:off x="-354676" y="-203662"/>
            <a:ext cx="1634836" cy="1226127"/>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AutoShape 2"/>
          <p:cNvSpPr>
            <a:spLocks noChangeArrowheads="1"/>
          </p:cNvSpPr>
          <p:nvPr/>
        </p:nvSpPr>
        <p:spPr bwMode="auto">
          <a:xfrm>
            <a:off x="1066800" y="1676400"/>
            <a:ext cx="7010400" cy="685800"/>
          </a:xfrm>
          <a:prstGeom prst="roundRect">
            <a:avLst>
              <a:gd name="adj" fmla="val 759"/>
            </a:avLst>
          </a:prstGeom>
          <a:gradFill rotWithShape="1">
            <a:gsLst>
              <a:gs pos="0">
                <a:srgbClr val="92D050"/>
              </a:gs>
              <a:gs pos="100000">
                <a:srgbClr val="DEE7F1"/>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r>
              <a:rPr lang="en-US" sz="2400" b="1">
                <a:latin typeface="Arial Narrow" pitchFamily="34" charset="0"/>
              </a:rPr>
              <a:t>1-Day Workshop</a:t>
            </a:r>
            <a:r>
              <a:rPr lang="en-US" sz="2400" b="1" i="1"/>
              <a:t> </a:t>
            </a:r>
          </a:p>
          <a:p>
            <a:pPr algn="ctr"/>
            <a:r>
              <a:rPr lang="en-US" sz="2000" b="1" i="1">
                <a:latin typeface="Arial Narrow" pitchFamily="34" charset="0"/>
              </a:rPr>
              <a:t>Prepare and Pass 1 Exam </a:t>
            </a:r>
          </a:p>
        </p:txBody>
      </p:sp>
      <p:sp>
        <p:nvSpPr>
          <p:cNvPr id="244740" name="Rectangle 4"/>
          <p:cNvSpPr>
            <a:spLocks noGrp="1" noChangeArrowheads="1"/>
          </p:cNvSpPr>
          <p:nvPr>
            <p:ph type="title"/>
          </p:nvPr>
        </p:nvSpPr>
        <p:spPr>
          <a:noFill/>
          <a:ln/>
        </p:spPr>
        <p:txBody>
          <a:bodyPr/>
          <a:lstStyle/>
          <a:p>
            <a:pPr marL="460375" indent="-460375"/>
            <a:r>
              <a:rPr lang="en-US" dirty="0"/>
              <a:t>Workshop Formats</a:t>
            </a:r>
          </a:p>
        </p:txBody>
      </p:sp>
      <p:sp>
        <p:nvSpPr>
          <p:cNvPr id="244741" name="AutoShape 5"/>
          <p:cNvSpPr>
            <a:spLocks noChangeArrowheads="1"/>
          </p:cNvSpPr>
          <p:nvPr/>
        </p:nvSpPr>
        <p:spPr bwMode="auto">
          <a:xfrm>
            <a:off x="1083426" y="3952702"/>
            <a:ext cx="7010400" cy="685800"/>
          </a:xfrm>
          <a:prstGeom prst="roundRect">
            <a:avLst>
              <a:gd name="adj" fmla="val 759"/>
            </a:avLst>
          </a:prstGeom>
          <a:gradFill rotWithShape="1">
            <a:gsLst>
              <a:gs pos="0">
                <a:srgbClr val="92D050"/>
              </a:gs>
              <a:gs pos="100000">
                <a:srgbClr val="DEE7F1"/>
              </a:gs>
            </a:gsLst>
            <a:lin ang="2700000" scaled="1"/>
          </a:gradFill>
          <a:ln w="9525" algn="ctr">
            <a:solidFill>
              <a:srgbClr val="4D4D4D"/>
            </a:solidFill>
            <a:round/>
            <a:headEnd/>
            <a:tailEnd/>
          </a:ln>
          <a:effectLst>
            <a:outerShdw dist="35921" dir="2700000" algn="ctr" rotWithShape="0">
              <a:srgbClr val="AFAFAF"/>
            </a:outerShdw>
          </a:effectLst>
        </p:spPr>
        <p:txBody>
          <a:bodyPr anchor="ctr"/>
          <a:lstStyle/>
          <a:p>
            <a:pPr algn="ctr"/>
            <a:r>
              <a:rPr lang="en-US" sz="2400" b="1" dirty="0">
                <a:latin typeface="Arial Narrow" pitchFamily="34" charset="0"/>
              </a:rPr>
              <a:t>2-Day Workshop</a:t>
            </a:r>
            <a:r>
              <a:rPr lang="en-US" sz="2400" b="1" i="1" dirty="0"/>
              <a:t> </a:t>
            </a:r>
          </a:p>
          <a:p>
            <a:pPr algn="ctr"/>
            <a:r>
              <a:rPr lang="en-US" sz="2000" b="1" i="1" dirty="0">
                <a:latin typeface="Arial Narrow" pitchFamily="34" charset="0"/>
              </a:rPr>
              <a:t>Second Day = Prepare and Pass 2</a:t>
            </a:r>
            <a:r>
              <a:rPr lang="en-US" sz="2000" b="1" i="1" baseline="30000" dirty="0">
                <a:latin typeface="Arial Narrow" pitchFamily="34" charset="0"/>
              </a:rPr>
              <a:t>nd</a:t>
            </a:r>
            <a:r>
              <a:rPr lang="en-US" sz="2000" b="1" i="1" dirty="0">
                <a:latin typeface="Arial Narrow" pitchFamily="34" charset="0"/>
              </a:rPr>
              <a:t> </a:t>
            </a:r>
            <a:r>
              <a:rPr lang="en-US" sz="2000" b="1" i="1" dirty="0" err="1">
                <a:latin typeface="Arial Narrow" pitchFamily="34" charset="0"/>
              </a:rPr>
              <a:t>snd</a:t>
            </a:r>
            <a:r>
              <a:rPr lang="en-US" sz="2000" b="1" i="1" dirty="0">
                <a:latin typeface="Arial Narrow" pitchFamily="34" charset="0"/>
              </a:rPr>
              <a:t> possibly 3</a:t>
            </a:r>
            <a:r>
              <a:rPr lang="en-US" sz="2000" b="1" i="1" baseline="30000" dirty="0">
                <a:latin typeface="Arial Narrow" pitchFamily="34" charset="0"/>
              </a:rPr>
              <a:t>rd</a:t>
            </a:r>
            <a:r>
              <a:rPr lang="en-US" sz="2000" b="1" i="1" dirty="0">
                <a:latin typeface="Arial Narrow" pitchFamily="34" charset="0"/>
              </a:rPr>
              <a:t> Exam</a:t>
            </a:r>
          </a:p>
        </p:txBody>
      </p:sp>
      <p:sp>
        <p:nvSpPr>
          <p:cNvPr id="244742" name="AutoShape 6"/>
          <p:cNvSpPr>
            <a:spLocks noChangeArrowheads="1"/>
          </p:cNvSpPr>
          <p:nvPr/>
        </p:nvSpPr>
        <p:spPr bwMode="auto">
          <a:xfrm>
            <a:off x="1083426" y="2885902"/>
            <a:ext cx="7010400" cy="1049338"/>
          </a:xfrm>
          <a:prstGeom prst="downArrowCallout">
            <a:avLst>
              <a:gd name="adj1" fmla="val 30868"/>
              <a:gd name="adj2" fmla="val 33435"/>
              <a:gd name="adj3" fmla="val 24634"/>
              <a:gd name="adj4" fmla="val 64454"/>
            </a:avLst>
          </a:prstGeom>
          <a:gradFill rotWithShape="1">
            <a:gsLst>
              <a:gs pos="0">
                <a:srgbClr val="92D050"/>
              </a:gs>
              <a:gs pos="100000">
                <a:srgbClr val="DEE7F1"/>
              </a:gs>
            </a:gsLst>
            <a:lin ang="2700000" scaled="1"/>
          </a:gradFill>
          <a:ln w="9525" algn="ctr">
            <a:solidFill>
              <a:srgbClr val="4D4D4D"/>
            </a:solidFill>
            <a:miter lim="800000"/>
            <a:headEnd/>
            <a:tailEnd/>
          </a:ln>
          <a:effectLst>
            <a:outerShdw dist="35921" dir="2700000" algn="ctr" rotWithShape="0">
              <a:srgbClr val="AFAFAF"/>
            </a:outerShdw>
          </a:effectLst>
        </p:spPr>
        <p:txBody>
          <a:bodyPr/>
          <a:lstStyle/>
          <a:p>
            <a:pPr algn="ctr">
              <a:lnSpc>
                <a:spcPct val="90000"/>
              </a:lnSpc>
            </a:pPr>
            <a:r>
              <a:rPr lang="en-US" sz="2400" b="1" dirty="0">
                <a:latin typeface="Arial Narrow" pitchFamily="34" charset="0"/>
              </a:rPr>
              <a:t>2-Day Workshop</a:t>
            </a:r>
          </a:p>
          <a:p>
            <a:pPr algn="ctr">
              <a:lnSpc>
                <a:spcPct val="90000"/>
              </a:lnSpc>
            </a:pPr>
            <a:r>
              <a:rPr lang="en-US" sz="2000" b="1" i="1" dirty="0">
                <a:latin typeface="Arial Narrow" pitchFamily="34" charset="0"/>
              </a:rPr>
              <a:t>First Day = Prepare and Pass 1st Exam (i.e. Word)</a:t>
            </a:r>
          </a:p>
        </p:txBody>
      </p:sp>
      <p:sp>
        <p:nvSpPr>
          <p:cNvPr id="244743" name="Text Box 7"/>
          <p:cNvSpPr txBox="1">
            <a:spLocks noChangeArrowheads="1"/>
          </p:cNvSpPr>
          <p:nvPr/>
        </p:nvSpPr>
        <p:spPr bwMode="auto">
          <a:xfrm>
            <a:off x="4114800" y="2327564"/>
            <a:ext cx="793750" cy="584775"/>
          </a:xfrm>
          <a:prstGeom prst="rect">
            <a:avLst/>
          </a:prstGeom>
          <a:noFill/>
          <a:ln w="9525">
            <a:noFill/>
            <a:miter lim="800000"/>
            <a:headEnd/>
            <a:tailEnd/>
          </a:ln>
          <a:effectLst/>
        </p:spPr>
        <p:txBody>
          <a:bodyPr wrap="square">
            <a:spAutoFit/>
          </a:bodyPr>
          <a:lstStyle/>
          <a:p>
            <a:r>
              <a:rPr lang="en-US" sz="3200" b="1" dirty="0"/>
              <a:t>OR</a:t>
            </a:r>
          </a:p>
        </p:txBody>
      </p:sp>
      <p:sp>
        <p:nvSpPr>
          <p:cNvPr id="7" name="TextBox 6"/>
          <p:cNvSpPr txBox="1"/>
          <p:nvPr/>
        </p:nvSpPr>
        <p:spPr>
          <a:xfrm>
            <a:off x="1047404" y="4738254"/>
            <a:ext cx="6526595" cy="1477328"/>
          </a:xfrm>
          <a:prstGeom prst="rect">
            <a:avLst/>
          </a:prstGeom>
          <a:noFill/>
        </p:spPr>
        <p:txBody>
          <a:bodyPr wrap="none" rtlCol="0">
            <a:spAutoFit/>
          </a:bodyPr>
          <a:lstStyle/>
          <a:p>
            <a:r>
              <a:rPr lang="en-US" dirty="0"/>
              <a:t>For  multiple exam workshops, I recommend the following:</a:t>
            </a:r>
            <a:br>
              <a:rPr lang="en-US" dirty="0"/>
            </a:br>
            <a:r>
              <a:rPr lang="en-US" dirty="0"/>
              <a:t>2 exams  -  Minimum 2 weeks “self-study” + 2 days workshop;</a:t>
            </a:r>
            <a:br>
              <a:rPr lang="en-US" dirty="0"/>
            </a:br>
            <a:r>
              <a:rPr lang="en-US" dirty="0"/>
              <a:t>3 exams -   Minimum 3 weeks “self-study” + 2-3 days workshop; </a:t>
            </a:r>
            <a:br>
              <a:rPr lang="en-US" dirty="0"/>
            </a:br>
            <a:r>
              <a:rPr lang="en-US" dirty="0"/>
              <a:t>4 exams (MCAS Master) – 3-4 weeks “self-study” + 3 days workshop </a:t>
            </a:r>
            <a:br>
              <a:rPr lang="en-US" dirty="0"/>
            </a:br>
            <a:r>
              <a:rPr lang="en-US" dirty="0"/>
              <a:t> Schedule allows for one exam retake,  if needed.</a:t>
            </a:r>
          </a:p>
        </p:txBody>
      </p:sp>
      <p:pic>
        <p:nvPicPr>
          <p:cNvPr id="8" name="Picture 7" descr="New_Transparent.gif"/>
          <p:cNvPicPr>
            <a:picLocks noChangeAspect="1"/>
          </p:cNvPicPr>
          <p:nvPr/>
        </p:nvPicPr>
        <p:blipFill>
          <a:blip r:embed="rId3"/>
          <a:stretch>
            <a:fillRect/>
          </a:stretch>
        </p:blipFill>
        <p:spPr>
          <a:xfrm>
            <a:off x="-354676" y="-203662"/>
            <a:ext cx="1634836" cy="1226127"/>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endParaRPr lang="en-US"/>
          </a:p>
          <a:p>
            <a:pPr eaLnBrk="1" hangingPunct="1"/>
            <a:endParaRPr lang="en-US"/>
          </a:p>
        </p:txBody>
      </p:sp>
      <p:graphicFrame>
        <p:nvGraphicFramePr>
          <p:cNvPr id="2050" name="Object 4"/>
          <p:cNvGraphicFramePr>
            <a:graphicFrameLocks noChangeAspect="1"/>
          </p:cNvGraphicFramePr>
          <p:nvPr/>
        </p:nvGraphicFramePr>
        <p:xfrm>
          <a:off x="2895600" y="2667000"/>
          <a:ext cx="3429000" cy="1038225"/>
        </p:xfrm>
        <a:graphic>
          <a:graphicData uri="http://schemas.openxmlformats.org/presentationml/2006/ole">
            <p:oleObj spid="_x0000_s214018" name="Photo Editor Photo" r:id="rId4" imgW="4495238" imgH="1362265" progId="">
              <p:embed/>
            </p:oleObj>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152400"/>
            <a:ext cx="9144000" cy="762000"/>
          </a:xfrm>
        </p:spPr>
        <p:txBody>
          <a:bodyPr/>
          <a:lstStyle/>
          <a:p>
            <a:pPr eaLnBrk="1" hangingPunct="1"/>
            <a:r>
              <a:rPr lang="en-US" dirty="0"/>
              <a:t> </a:t>
            </a:r>
          </a:p>
        </p:txBody>
      </p:sp>
      <p:sp>
        <p:nvSpPr>
          <p:cNvPr id="82947" name="Rectangle 3"/>
          <p:cNvSpPr>
            <a:spLocks noGrp="1" noChangeArrowheads="1"/>
          </p:cNvSpPr>
          <p:nvPr>
            <p:ph type="body" idx="1"/>
          </p:nvPr>
        </p:nvSpPr>
        <p:spPr>
          <a:xfrm>
            <a:off x="0" y="1717964"/>
            <a:ext cx="9144000" cy="4694238"/>
          </a:xfrm>
        </p:spPr>
        <p:txBody>
          <a:bodyPr/>
          <a:lstStyle/>
          <a:p>
            <a:pPr lvl="1" eaLnBrk="1" hangingPunct="1">
              <a:lnSpc>
                <a:spcPct val="90000"/>
              </a:lnSpc>
              <a:buNone/>
            </a:pPr>
            <a:r>
              <a:rPr lang="en-US" sz="2400" b="1" dirty="0"/>
              <a:t>Digital Literacy Certified in 3 Areas</a:t>
            </a:r>
          </a:p>
          <a:p>
            <a:pPr lvl="2" eaLnBrk="1" hangingPunct="1">
              <a:lnSpc>
                <a:spcPct val="90000"/>
              </a:lnSpc>
              <a:buNone/>
            </a:pPr>
            <a:r>
              <a:rPr lang="en-US" dirty="0"/>
              <a:t>Computing Fundamentals, Key Applications, Living Online</a:t>
            </a:r>
          </a:p>
          <a:p>
            <a:pPr lvl="1" eaLnBrk="1" hangingPunct="1">
              <a:lnSpc>
                <a:spcPct val="90000"/>
              </a:lnSpc>
              <a:buNone/>
            </a:pPr>
            <a:r>
              <a:rPr lang="en-US" sz="2400" b="1" dirty="0"/>
              <a:t>Appropriate Candidates for Certification </a:t>
            </a:r>
          </a:p>
          <a:p>
            <a:pPr lvl="2" eaLnBrk="1" hangingPunct="1">
              <a:lnSpc>
                <a:spcPct val="90000"/>
              </a:lnSpc>
              <a:buNone/>
            </a:pPr>
            <a:r>
              <a:rPr lang="en-US" b="1" dirty="0"/>
              <a:t>Academic</a:t>
            </a:r>
            <a:r>
              <a:rPr lang="en-US" dirty="0"/>
              <a:t> </a:t>
            </a:r>
          </a:p>
          <a:p>
            <a:pPr lvl="2" eaLnBrk="1" hangingPunct="1">
              <a:lnSpc>
                <a:spcPct val="90000"/>
              </a:lnSpc>
              <a:buBlip>
                <a:blip r:embed="rId4"/>
              </a:buBlip>
            </a:pPr>
            <a:r>
              <a:rPr lang="en-US" dirty="0"/>
              <a:t>  Junior High School</a:t>
            </a:r>
          </a:p>
          <a:p>
            <a:pPr lvl="2" eaLnBrk="1" hangingPunct="1">
              <a:lnSpc>
                <a:spcPct val="90000"/>
              </a:lnSpc>
              <a:buBlip>
                <a:blip r:embed="rId4"/>
              </a:buBlip>
            </a:pPr>
            <a:r>
              <a:rPr lang="en-US" dirty="0"/>
              <a:t>  High School Students</a:t>
            </a:r>
          </a:p>
          <a:p>
            <a:pPr lvl="2" eaLnBrk="1" hangingPunct="1">
              <a:lnSpc>
                <a:spcPct val="90000"/>
              </a:lnSpc>
              <a:buBlip>
                <a:blip r:embed="rId4"/>
              </a:buBlip>
            </a:pPr>
            <a:r>
              <a:rPr lang="en-US" dirty="0"/>
              <a:t>  Post-Secondary Students</a:t>
            </a:r>
          </a:p>
          <a:p>
            <a:pPr lvl="2" eaLnBrk="1" hangingPunct="1">
              <a:lnSpc>
                <a:spcPct val="90000"/>
              </a:lnSpc>
              <a:buNone/>
            </a:pPr>
            <a:r>
              <a:rPr lang="en-US" b="1" dirty="0"/>
              <a:t>Workers</a:t>
            </a:r>
          </a:p>
          <a:p>
            <a:pPr lvl="2" eaLnBrk="1" hangingPunct="1">
              <a:lnSpc>
                <a:spcPct val="90000"/>
              </a:lnSpc>
              <a:buBlip>
                <a:blip r:embed="rId4"/>
              </a:buBlip>
            </a:pPr>
            <a:r>
              <a:rPr lang="en-US" dirty="0"/>
              <a:t>  Workforce Services Clients</a:t>
            </a:r>
          </a:p>
          <a:p>
            <a:pPr lvl="2" eaLnBrk="1" hangingPunct="1">
              <a:lnSpc>
                <a:spcPct val="90000"/>
              </a:lnSpc>
              <a:buBlip>
                <a:blip r:embed="rId4"/>
              </a:buBlip>
            </a:pPr>
            <a:r>
              <a:rPr lang="en-US" dirty="0"/>
              <a:t>  Employees of Corporations</a:t>
            </a:r>
          </a:p>
        </p:txBody>
      </p:sp>
      <p:graphicFrame>
        <p:nvGraphicFramePr>
          <p:cNvPr id="128002" name="Object 4"/>
          <p:cNvGraphicFramePr>
            <a:graphicFrameLocks noChangeAspect="1"/>
          </p:cNvGraphicFramePr>
          <p:nvPr/>
        </p:nvGraphicFramePr>
        <p:xfrm>
          <a:off x="5291051" y="3330633"/>
          <a:ext cx="3429000" cy="1038225"/>
        </p:xfrm>
        <a:graphic>
          <a:graphicData uri="http://schemas.openxmlformats.org/presentationml/2006/ole">
            <p:oleObj spid="_x0000_s215042" name="Photo Editor Photo" r:id="rId5" imgW="4495238" imgH="1362265" progId="">
              <p:embed/>
            </p:oleObj>
          </a:graphicData>
        </a:graphic>
      </p:graphicFrame>
      <p:sp>
        <p:nvSpPr>
          <p:cNvPr id="6" name="Title 1"/>
          <p:cNvSpPr txBox="1">
            <a:spLocks/>
          </p:cNvSpPr>
          <p:nvPr/>
        </p:nvSpPr>
        <p:spPr>
          <a:xfrm>
            <a:off x="307571" y="398183"/>
            <a:ext cx="8229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noProof="0" dirty="0">
                <a:latin typeface="Segoe Condensed"/>
                <a:ea typeface="+mj-ea"/>
                <a:cs typeface="+mj-cs"/>
              </a:rPr>
              <a:t>IC</a:t>
            </a:r>
            <a:r>
              <a:rPr lang="en-US" sz="4400" baseline="30000" noProof="0" dirty="0">
                <a:latin typeface="Segoe Condensed"/>
                <a:ea typeface="+mj-ea"/>
                <a:cs typeface="+mj-cs"/>
              </a:rPr>
              <a:t>3</a:t>
            </a:r>
            <a:r>
              <a:rPr kumimoji="0" lang="en-US" sz="4400" b="0" i="0" u="none" strike="noStrike" kern="1200" cap="none" spc="0" normalizeH="0" baseline="0" noProof="0" dirty="0">
                <a:ln>
                  <a:noFill/>
                </a:ln>
                <a:solidFill>
                  <a:schemeClr val="tx1"/>
                </a:solidFill>
                <a:effectLst/>
                <a:uLnTx/>
                <a:uFillTx/>
                <a:latin typeface="Segoe Condensed"/>
                <a:ea typeface="+mj-ea"/>
                <a:cs typeface="+mj-cs"/>
              </a:rPr>
              <a:t> Program </a:t>
            </a:r>
          </a:p>
        </p:txBody>
      </p:sp>
      <p:pic>
        <p:nvPicPr>
          <p:cNvPr id="7" name="Picture 6" descr="ISTELogo.png"/>
          <p:cNvPicPr>
            <a:picLocks noChangeAspect="1"/>
          </p:cNvPicPr>
          <p:nvPr/>
        </p:nvPicPr>
        <p:blipFill>
          <a:blip r:embed="rId6"/>
          <a:stretch>
            <a:fillRect/>
          </a:stretch>
        </p:blipFill>
        <p:spPr>
          <a:xfrm>
            <a:off x="6190212" y="4483332"/>
            <a:ext cx="1390650" cy="1390650"/>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51905" y="415636"/>
            <a:ext cx="8991600" cy="974725"/>
          </a:xfrm>
        </p:spPr>
        <p:txBody>
          <a:bodyPr/>
          <a:lstStyle/>
          <a:p>
            <a:pPr eaLnBrk="1" hangingPunct="1"/>
            <a:r>
              <a:rPr lang="en-US" dirty="0"/>
              <a:t>IC³ Consists of 3 Exams</a:t>
            </a:r>
          </a:p>
        </p:txBody>
      </p:sp>
      <p:sp>
        <p:nvSpPr>
          <p:cNvPr id="28675" name="Rectangle 3"/>
          <p:cNvSpPr>
            <a:spLocks noGrp="1" noChangeArrowheads="1"/>
          </p:cNvSpPr>
          <p:nvPr>
            <p:ph type="body" idx="4294967295"/>
          </p:nvPr>
        </p:nvSpPr>
        <p:spPr>
          <a:xfrm>
            <a:off x="-1" y="1625139"/>
            <a:ext cx="8861367" cy="4495800"/>
          </a:xfrm>
        </p:spPr>
        <p:txBody>
          <a:bodyPr/>
          <a:lstStyle/>
          <a:p>
            <a:pPr lvl="1" eaLnBrk="1" hangingPunct="1">
              <a:buNone/>
            </a:pPr>
            <a:r>
              <a:rPr lang="en-US" sz="2400" b="1" dirty="0"/>
              <a:t>Computing Fundamentals Exam </a:t>
            </a:r>
          </a:p>
          <a:p>
            <a:pPr lvl="2" eaLnBrk="1" hangingPunct="1">
              <a:buBlip>
                <a:blip r:embed="rId3"/>
              </a:buBlip>
            </a:pPr>
            <a:r>
              <a:rPr lang="en-US" dirty="0"/>
              <a:t>Basic knowledge of computer hardware, software and operating systems </a:t>
            </a:r>
            <a:endParaRPr lang="en-US" b="1" dirty="0">
              <a:solidFill>
                <a:srgbClr val="0070C0"/>
              </a:solidFill>
            </a:endParaRPr>
          </a:p>
          <a:p>
            <a:pPr lvl="1" eaLnBrk="1" hangingPunct="1">
              <a:buNone/>
            </a:pPr>
            <a:r>
              <a:rPr lang="en-US" sz="2400" b="1" dirty="0"/>
              <a:t>Key Applications Exam</a:t>
            </a:r>
          </a:p>
          <a:p>
            <a:pPr lvl="2" eaLnBrk="1" hangingPunct="1">
              <a:buBlip>
                <a:blip r:embed="rId3"/>
              </a:buBlip>
            </a:pPr>
            <a:r>
              <a:rPr lang="en-US" dirty="0"/>
              <a:t>Use of word processing, spreadsheet and presentation software </a:t>
            </a:r>
            <a:endParaRPr lang="en-US" b="1" dirty="0">
              <a:solidFill>
                <a:srgbClr val="0070C0"/>
              </a:solidFill>
            </a:endParaRPr>
          </a:p>
          <a:p>
            <a:pPr lvl="1" eaLnBrk="1" hangingPunct="1">
              <a:buNone/>
            </a:pPr>
            <a:r>
              <a:rPr lang="en-US" sz="2400" b="1" dirty="0"/>
              <a:t>Living Online Exam</a:t>
            </a:r>
          </a:p>
          <a:p>
            <a:pPr lvl="2" eaLnBrk="1" hangingPunct="1">
              <a:buBlip>
                <a:blip r:embed="rId3"/>
              </a:buBlip>
            </a:pPr>
            <a:r>
              <a:rPr lang="en-US" dirty="0"/>
              <a:t>Basic knowledge of computer networking, email, safe use of the Internet, and the impact of computers on society </a:t>
            </a:r>
            <a:endParaRPr lang="en-US" b="1" dirty="0">
              <a:solidFill>
                <a:srgbClr val="0070C0"/>
              </a:solidFill>
            </a:endParaRPr>
          </a:p>
          <a:p>
            <a:pPr eaLnBrk="1" hangingPunct="1">
              <a:buFontTx/>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marL="460375" indent="-460375"/>
            <a:r>
              <a:rPr lang="en-US" dirty="0"/>
              <a:t>IC</a:t>
            </a:r>
            <a:r>
              <a:rPr lang="en-US" baseline="30000" dirty="0">
                <a:cs typeface="Arial"/>
              </a:rPr>
              <a:t>3</a:t>
            </a:r>
            <a:r>
              <a:rPr lang="en-US" dirty="0"/>
              <a:t> Exam Characteristics</a:t>
            </a:r>
            <a:endParaRPr lang="en-US" dirty="0">
              <a:solidFill>
                <a:srgbClr val="3333CC"/>
              </a:solidFill>
            </a:endParaRPr>
          </a:p>
        </p:txBody>
      </p:sp>
      <p:sp>
        <p:nvSpPr>
          <p:cNvPr id="26626" name="Rectangle 3"/>
          <p:cNvSpPr>
            <a:spLocks noGrp="1" noChangeArrowheads="1"/>
          </p:cNvSpPr>
          <p:nvPr>
            <p:ph idx="1"/>
          </p:nvPr>
        </p:nvSpPr>
        <p:spPr>
          <a:xfrm>
            <a:off x="457201" y="1600200"/>
            <a:ext cx="6791498" cy="4525963"/>
          </a:xfrm>
        </p:spPr>
        <p:txBody>
          <a:bodyPr>
            <a:normAutofit/>
          </a:bodyPr>
          <a:lstStyle/>
          <a:p>
            <a:pPr marL="274320" indent="-274320" eaLnBrk="1" fontAlgn="auto" hangingPunct="1">
              <a:spcAft>
                <a:spcPts val="0"/>
              </a:spcAft>
              <a:buClr>
                <a:schemeClr val="accent3"/>
              </a:buClr>
              <a:buFontTx/>
              <a:buNone/>
              <a:defRPr/>
            </a:pPr>
            <a:r>
              <a:rPr lang="en-US" sz="2400" dirty="0">
                <a:latin typeface="Segoe Condensed"/>
              </a:rPr>
              <a:t>This is what to expect </a:t>
            </a:r>
            <a:r>
              <a:rPr lang="en-US" sz="2400" b="1" dirty="0">
                <a:latin typeface="Segoe Condensed"/>
              </a:rPr>
              <a:t>-</a:t>
            </a:r>
          </a:p>
          <a:p>
            <a:pPr marL="274320" indent="-274320">
              <a:buClr>
                <a:schemeClr val="accent3"/>
              </a:buClr>
              <a:buBlip>
                <a:blip r:embed="rId3"/>
              </a:buBlip>
              <a:defRPr/>
            </a:pPr>
            <a:r>
              <a:rPr lang="en-US" sz="2400" dirty="0"/>
              <a:t>Mix of multiple-choice, simulations and matching questions</a:t>
            </a:r>
            <a:endParaRPr lang="en-US" sz="2400" dirty="0">
              <a:latin typeface="Segoe Condensed"/>
            </a:endParaRPr>
          </a:p>
          <a:p>
            <a:pPr marL="274320" indent="-274320" eaLnBrk="1" fontAlgn="auto" hangingPunct="1">
              <a:spcAft>
                <a:spcPts val="0"/>
              </a:spcAft>
              <a:buClr>
                <a:schemeClr val="accent3"/>
              </a:buClr>
              <a:buBlip>
                <a:blip r:embed="rId3"/>
              </a:buBlip>
              <a:defRPr/>
            </a:pPr>
            <a:r>
              <a:rPr lang="en-US" sz="2400" dirty="0"/>
              <a:t>4</a:t>
            </a:r>
            <a:r>
              <a:rPr lang="en-US" sz="2400" dirty="0">
                <a:latin typeface="Segoe Condensed"/>
              </a:rPr>
              <a:t>5 minute length</a:t>
            </a:r>
          </a:p>
          <a:p>
            <a:pPr marL="274320" indent="-274320" eaLnBrk="1" fontAlgn="auto" hangingPunct="1">
              <a:spcAft>
                <a:spcPts val="0"/>
              </a:spcAft>
              <a:buClr>
                <a:schemeClr val="accent3"/>
              </a:buClr>
              <a:buBlip>
                <a:blip r:embed="rId3"/>
              </a:buBlip>
              <a:defRPr/>
            </a:pPr>
            <a:r>
              <a:rPr lang="en-US" sz="2400" dirty="0"/>
              <a:t>45</a:t>
            </a:r>
            <a:r>
              <a:rPr lang="en-US" sz="2400" dirty="0">
                <a:latin typeface="Segoe Condensed"/>
              </a:rPr>
              <a:t> test items with one or more tasks</a:t>
            </a:r>
          </a:p>
          <a:p>
            <a:pPr marL="274320" indent="-274320" eaLnBrk="1" fontAlgn="auto" hangingPunct="1">
              <a:spcAft>
                <a:spcPts val="0"/>
              </a:spcAft>
              <a:buClr>
                <a:schemeClr val="accent3"/>
              </a:buClr>
              <a:buBlip>
                <a:blip r:embed="rId3"/>
              </a:buBlip>
              <a:defRPr/>
            </a:pPr>
            <a:r>
              <a:rPr lang="en-US" sz="2400" dirty="0">
                <a:latin typeface="Segoe Condensed"/>
              </a:rPr>
              <a:t>Score required to pass varies with exam</a:t>
            </a:r>
          </a:p>
          <a:p>
            <a:pPr marL="274320" indent="-274320" eaLnBrk="1" fontAlgn="auto" hangingPunct="1">
              <a:spcAft>
                <a:spcPts val="0"/>
              </a:spcAft>
              <a:buClr>
                <a:schemeClr val="accent3"/>
              </a:buClr>
              <a:buNone/>
              <a:defRPr/>
            </a:pPr>
            <a:r>
              <a:rPr lang="en-US" sz="2400" dirty="0">
                <a:latin typeface="Segoe Condensed"/>
              </a:rPr>
              <a:t>    (most IT exams range from 65-80%)</a:t>
            </a:r>
          </a:p>
          <a:p>
            <a:pPr marL="274320" indent="-274320" eaLnBrk="1" fontAlgn="auto" hangingPunct="1">
              <a:spcAft>
                <a:spcPts val="0"/>
              </a:spcAft>
              <a:buClr>
                <a:schemeClr val="accent3"/>
              </a:buClr>
              <a:buNone/>
              <a:defRPr/>
            </a:pPr>
            <a:r>
              <a:rPr lang="en-US" sz="1600" dirty="0">
                <a:latin typeface="Segoe Condensed"/>
              </a:rPr>
              <a:t>       Source:  US Dept. of Education, October 2000</a:t>
            </a:r>
            <a:endParaRPr lang="en-US" sz="2400" dirty="0">
              <a:latin typeface="Segoe Condensed"/>
            </a:endParaRPr>
          </a:p>
          <a:p>
            <a:pPr marL="274320" indent="-274320" eaLnBrk="1" fontAlgn="auto" hangingPunct="1">
              <a:spcAft>
                <a:spcPts val="0"/>
              </a:spcAft>
              <a:buClr>
                <a:schemeClr val="accent3"/>
              </a:buClr>
              <a:buBlip>
                <a:blip r:embed="rId3"/>
              </a:buBlip>
              <a:defRPr/>
            </a:pPr>
            <a:r>
              <a:rPr lang="en-US" sz="2400" dirty="0">
                <a:latin typeface="Segoe Condensed"/>
              </a:rPr>
              <a:t>Skills measured are posted on </a:t>
            </a:r>
            <a:r>
              <a:rPr lang="en-US" sz="2400" dirty="0"/>
              <a:t>Certiport’</a:t>
            </a:r>
            <a:r>
              <a:rPr lang="en-US" sz="2400" dirty="0">
                <a:latin typeface="Segoe Condensed"/>
              </a:rPr>
              <a:t> </a:t>
            </a:r>
            <a:br>
              <a:rPr lang="en-US" sz="2400" dirty="0">
                <a:latin typeface="Segoe Condensed"/>
              </a:rPr>
            </a:br>
            <a:r>
              <a:rPr lang="en-US" sz="2400" dirty="0"/>
              <a:t>website (the objectives previously discussed) </a:t>
            </a:r>
          </a:p>
        </p:txBody>
      </p:sp>
      <p:pic>
        <p:nvPicPr>
          <p:cNvPr id="5" name="Picture 10" descr="Teacher_student"/>
          <p:cNvPicPr>
            <a:picLocks noChangeAspect="1" noChangeArrowheads="1"/>
          </p:cNvPicPr>
          <p:nvPr/>
        </p:nvPicPr>
        <p:blipFill>
          <a:blip r:embed="rId4"/>
          <a:srcRect/>
          <a:stretch>
            <a:fillRect/>
          </a:stretch>
        </p:blipFill>
        <p:spPr bwMode="auto">
          <a:xfrm>
            <a:off x="7032567" y="1845425"/>
            <a:ext cx="2111433" cy="38269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1296784"/>
            <a:ext cx="9144000" cy="3707477"/>
          </a:xfrm>
          <a:prstGeom prst="rect">
            <a:avLst/>
          </a:prstGeom>
          <a:noFill/>
          <a:ln w="9525">
            <a:noFill/>
            <a:miter lim="800000"/>
            <a:headEnd/>
            <a:tailEnd/>
          </a:ln>
          <a:effectLst/>
        </p:spPr>
      </p:pic>
      <p:sp>
        <p:nvSpPr>
          <p:cNvPr id="9" name="Title 4"/>
          <p:cNvSpPr txBox="1">
            <a:spLocks/>
          </p:cNvSpPr>
          <p:nvPr/>
        </p:nvSpPr>
        <p:spPr>
          <a:xfrm>
            <a:off x="1446416" y="4069079"/>
            <a:ext cx="6434050" cy="1766454"/>
          </a:xfrm>
          <a:prstGeom prst="rect">
            <a:avLst/>
          </a:prstGeom>
        </p:spPr>
        <p:txBody>
          <a:bodyPr vert="horz" lIns="91440" tIns="45720" rIns="91440" bIns="45720" rtlCol="0" anchor="ctr">
            <a:normAutofit fontScale="97500"/>
          </a:bodyPr>
          <a:lstStyle/>
          <a:p>
            <a:pPr algn="ctr">
              <a:spcBef>
                <a:spcPct val="0"/>
              </a:spcBef>
              <a:defRPr/>
            </a:pPr>
            <a:r>
              <a:rPr lang="en-US" sz="3200" dirty="0">
                <a:latin typeface="Segoe Condensed"/>
                <a:ea typeface="+mj-ea"/>
                <a:cs typeface="+mj-cs"/>
              </a:rPr>
              <a:t>At the end of the session submit an evaluation and receive a FREE gift! </a:t>
            </a:r>
            <a:endParaRPr kumimoji="0" lang="en-US" sz="3200" b="0" i="0" u="none" strike="noStrike" kern="1200" cap="none" spc="0" normalizeH="0" baseline="0" noProof="0" dirty="0">
              <a:ln>
                <a:noFill/>
              </a:ln>
              <a:solidFill>
                <a:schemeClr val="tx1"/>
              </a:solidFill>
              <a:effectLst/>
              <a:uLnTx/>
              <a:uFillTx/>
              <a:latin typeface="Segoe Condensed"/>
              <a:ea typeface="+mj-ea"/>
              <a:cs typeface="+mj-cs"/>
            </a:endParaRPr>
          </a:p>
        </p:txBody>
      </p:sp>
      <p:pic>
        <p:nvPicPr>
          <p:cNvPr id="12" name="Picture 11" descr="USB-Drive.gif"/>
          <p:cNvPicPr>
            <a:picLocks noChangeAspect="1"/>
          </p:cNvPicPr>
          <p:nvPr/>
        </p:nvPicPr>
        <p:blipFill>
          <a:blip r:embed="rId4"/>
          <a:stretch>
            <a:fillRect/>
          </a:stretch>
        </p:blipFill>
        <p:spPr>
          <a:xfrm>
            <a:off x="3485198" y="232932"/>
            <a:ext cx="4844156" cy="4161209"/>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228600" y="0"/>
            <a:ext cx="8229600" cy="974725"/>
          </a:xfrm>
          <a:prstGeom prst="rect">
            <a:avLst/>
          </a:prstGeom>
          <a:noFill/>
          <a:ln w="9525">
            <a:noFill/>
            <a:miter lim="800000"/>
            <a:headEnd/>
            <a:tailEnd/>
          </a:ln>
        </p:spPr>
        <p:txBody>
          <a:bodyPr anchor="ctr"/>
          <a:lstStyle/>
          <a:p>
            <a:r>
              <a:rPr lang="en-US" sz="4400" dirty="0">
                <a:solidFill>
                  <a:schemeClr val="bg1"/>
                </a:solidFill>
              </a:rPr>
              <a:t>IC³ Certification Pathway</a:t>
            </a:r>
          </a:p>
        </p:txBody>
      </p:sp>
      <p:sp>
        <p:nvSpPr>
          <p:cNvPr id="5" name="Rectangle 2"/>
          <p:cNvSpPr>
            <a:spLocks noGrp="1" noChangeArrowheads="1"/>
          </p:cNvSpPr>
          <p:nvPr>
            <p:ph type="title" idx="4294967295"/>
          </p:nvPr>
        </p:nvSpPr>
        <p:spPr>
          <a:xfrm>
            <a:off x="468284" y="365760"/>
            <a:ext cx="8229600" cy="974725"/>
          </a:xfrm>
        </p:spPr>
        <p:txBody>
          <a:bodyPr/>
          <a:lstStyle/>
          <a:p>
            <a:r>
              <a:rPr lang="en-US" dirty="0"/>
              <a:t>Sample IC</a:t>
            </a:r>
            <a:r>
              <a:rPr lang="en-US" baseline="30000" dirty="0">
                <a:cs typeface="Arial"/>
              </a:rPr>
              <a:t>3</a:t>
            </a:r>
            <a:r>
              <a:rPr lang="en-US" dirty="0"/>
              <a:t> Exam Items</a:t>
            </a:r>
          </a:p>
        </p:txBody>
      </p:sp>
      <p:pic>
        <p:nvPicPr>
          <p:cNvPr id="8" name="Picture 7" descr="IC3Exam2.png"/>
          <p:cNvPicPr>
            <a:picLocks noChangeAspect="1"/>
          </p:cNvPicPr>
          <p:nvPr/>
        </p:nvPicPr>
        <p:blipFill>
          <a:blip r:embed="rId3"/>
          <a:stretch>
            <a:fillRect/>
          </a:stretch>
        </p:blipFill>
        <p:spPr>
          <a:xfrm>
            <a:off x="631766" y="1672834"/>
            <a:ext cx="3990061" cy="3162401"/>
          </a:xfrm>
          <a:prstGeom prst="rect">
            <a:avLst/>
          </a:prstGeom>
        </p:spPr>
      </p:pic>
      <p:pic>
        <p:nvPicPr>
          <p:cNvPr id="9" name="Picture 8" descr="IC3Exam1.png"/>
          <p:cNvPicPr>
            <a:picLocks noChangeAspect="1"/>
          </p:cNvPicPr>
          <p:nvPr/>
        </p:nvPicPr>
        <p:blipFill>
          <a:blip r:embed="rId4"/>
          <a:stretch>
            <a:fillRect/>
          </a:stretch>
        </p:blipFill>
        <p:spPr>
          <a:xfrm>
            <a:off x="4695305" y="2571498"/>
            <a:ext cx="4114800" cy="3261266"/>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Introducing </a:t>
            </a:r>
            <a:br>
              <a:rPr lang="en-US" dirty="0"/>
            </a:br>
            <a:r>
              <a:rPr lang="en-US" dirty="0"/>
              <a:t>IC</a:t>
            </a:r>
            <a:r>
              <a:rPr lang="en-US" baseline="30000" dirty="0"/>
              <a:t>3</a:t>
            </a:r>
            <a:r>
              <a:rPr lang="en-US" dirty="0"/>
              <a:t> Global Standard 3	</a:t>
            </a:r>
          </a:p>
        </p:txBody>
      </p:sp>
      <p:pic>
        <p:nvPicPr>
          <p:cNvPr id="6" name="Picture 5" descr="New_Transparent.gif"/>
          <p:cNvPicPr>
            <a:picLocks noChangeAspect="1"/>
          </p:cNvPicPr>
          <p:nvPr/>
        </p:nvPicPr>
        <p:blipFill>
          <a:blip r:embed="rId3"/>
          <a:stretch>
            <a:fillRect/>
          </a:stretch>
        </p:blipFill>
        <p:spPr>
          <a:xfrm>
            <a:off x="1357746" y="1242753"/>
            <a:ext cx="2432858" cy="182464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pPr eaLnBrk="1" hangingPunct="1"/>
            <a:r>
              <a:rPr lang="en-US" dirty="0"/>
              <a:t>IC</a:t>
            </a:r>
            <a:r>
              <a:rPr lang="en-US" baseline="30000" dirty="0"/>
              <a:t>3</a:t>
            </a:r>
            <a:r>
              <a:rPr lang="en-US" dirty="0"/>
              <a:t> Global Standard 3 (GS3)</a:t>
            </a:r>
          </a:p>
        </p:txBody>
      </p:sp>
      <p:sp>
        <p:nvSpPr>
          <p:cNvPr id="4099" name="Rectangle 3"/>
          <p:cNvSpPr>
            <a:spLocks noGrp="1" noChangeArrowheads="1"/>
          </p:cNvSpPr>
          <p:nvPr>
            <p:ph type="body" idx="1"/>
          </p:nvPr>
        </p:nvSpPr>
        <p:spPr/>
        <p:txBody>
          <a:bodyPr>
            <a:normAutofit fontScale="85000" lnSpcReduction="10000"/>
          </a:bodyPr>
          <a:lstStyle/>
          <a:p>
            <a:pPr marL="0" indent="0" eaLnBrk="1" hangingPunct="1">
              <a:buBlip>
                <a:blip r:embed="rId3"/>
              </a:buBlip>
            </a:pPr>
            <a:r>
              <a:rPr lang="en-US" dirty="0"/>
              <a:t> </a:t>
            </a:r>
            <a:r>
              <a:rPr lang="en-US" sz="3300" dirty="0"/>
              <a:t>R&amp;D began in 2008 to update the IC</a:t>
            </a:r>
            <a:r>
              <a:rPr lang="en-US" sz="3300" baseline="30000" dirty="0"/>
              <a:t>3</a:t>
            </a:r>
            <a:r>
              <a:rPr lang="en-US" sz="3300" dirty="0"/>
              <a:t> standards</a:t>
            </a:r>
          </a:p>
          <a:p>
            <a:pPr marL="0" indent="0" eaLnBrk="1" hangingPunct="1">
              <a:buBlip>
                <a:blip r:embed="rId3"/>
              </a:buBlip>
            </a:pPr>
            <a:r>
              <a:rPr lang="en-US" sz="3300" dirty="0"/>
              <a:t> Over 400 SMEs from 30+ countries participated  </a:t>
            </a:r>
          </a:p>
          <a:p>
            <a:pPr marL="0" indent="0" eaLnBrk="1" hangingPunct="1">
              <a:buNone/>
            </a:pPr>
            <a:r>
              <a:rPr lang="en-US" sz="3300" dirty="0"/>
              <a:t>    in an IC</a:t>
            </a:r>
            <a:r>
              <a:rPr lang="en-US" sz="3300" baseline="30000" dirty="0"/>
              <a:t>3</a:t>
            </a:r>
            <a:r>
              <a:rPr lang="en-US" sz="3300" dirty="0"/>
              <a:t> standard update survey.</a:t>
            </a:r>
          </a:p>
          <a:p>
            <a:pPr marL="0" indent="0" eaLnBrk="1" hangingPunct="1">
              <a:buBlip>
                <a:blip r:embed="rId3"/>
              </a:buBlip>
            </a:pPr>
            <a:r>
              <a:rPr lang="en-US" sz="3300" dirty="0"/>
              <a:t> Global Digital Literacy Council (GDLC) </a:t>
            </a:r>
          </a:p>
          <a:p>
            <a:pPr marL="0" indent="0" eaLnBrk="1" hangingPunct="1">
              <a:buNone/>
            </a:pPr>
            <a:r>
              <a:rPr lang="en-US" sz="3300" dirty="0"/>
              <a:t>    ratified IC</a:t>
            </a:r>
            <a:r>
              <a:rPr lang="en-US" sz="3300" baseline="30000" dirty="0"/>
              <a:t>3</a:t>
            </a:r>
            <a:r>
              <a:rPr lang="en-US" sz="3300" dirty="0"/>
              <a:t> GS3 in August 2008.</a:t>
            </a:r>
          </a:p>
          <a:p>
            <a:pPr marL="400050" lvl="1" indent="0">
              <a:buNone/>
            </a:pPr>
            <a:r>
              <a:rPr lang="en-US" sz="2900" dirty="0"/>
              <a:t>- Council has 19 members representing 9 countries</a:t>
            </a:r>
          </a:p>
          <a:p>
            <a:pPr marL="0" indent="0" eaLnBrk="1" hangingPunct="1">
              <a:buBlip>
                <a:blip r:embed="rId3"/>
              </a:buBlip>
            </a:pPr>
            <a:r>
              <a:rPr lang="en-US" sz="3300" dirty="0"/>
              <a:t> IC</a:t>
            </a:r>
            <a:r>
              <a:rPr lang="en-US" sz="3300" baseline="30000" dirty="0"/>
              <a:t>3</a:t>
            </a:r>
            <a:r>
              <a:rPr lang="en-US" sz="3300" dirty="0"/>
              <a:t> GS3 beta began in March 2009</a:t>
            </a:r>
          </a:p>
          <a:p>
            <a:pPr marL="0" indent="0" eaLnBrk="1" hangingPunct="1">
              <a:buBlip>
                <a:blip r:embed="rId3"/>
              </a:buBlip>
            </a:pPr>
            <a:r>
              <a:rPr lang="en-US" sz="3300" dirty="0"/>
              <a:t> IC</a:t>
            </a:r>
            <a:r>
              <a:rPr lang="en-US" sz="3300" baseline="30000" dirty="0"/>
              <a:t>3</a:t>
            </a:r>
            <a:r>
              <a:rPr lang="en-US" sz="3300" dirty="0"/>
              <a:t> GS3 exams (English) released June 2, 2009</a:t>
            </a:r>
          </a:p>
          <a:p>
            <a:pPr marL="0" indent="0" eaLnBrk="1" hangingPunct="1"/>
            <a:endParaRPr lang="en-US" dirty="0"/>
          </a:p>
        </p:txBody>
      </p:sp>
      <p:pic>
        <p:nvPicPr>
          <p:cNvPr id="4101" name="Picture 5"/>
          <p:cNvPicPr>
            <a:picLocks noChangeAspect="1" noChangeArrowheads="1"/>
          </p:cNvPicPr>
          <p:nvPr/>
        </p:nvPicPr>
        <p:blipFill>
          <a:blip r:embed="rId4" cstate="print"/>
          <a:srcRect/>
          <a:stretch>
            <a:fillRect/>
          </a:stretch>
        </p:blipFill>
        <p:spPr bwMode="auto">
          <a:xfrm>
            <a:off x="7147560" y="2768139"/>
            <a:ext cx="1143000" cy="612775"/>
          </a:xfrm>
          <a:prstGeom prst="rect">
            <a:avLst/>
          </a:prstGeom>
          <a:noFill/>
          <a:ln w="9525">
            <a:noFill/>
            <a:miter lim="800000"/>
            <a:headEnd/>
            <a:tailEnd/>
          </a:ln>
          <a:effectLst/>
        </p:spPr>
      </p:pic>
      <p:pic>
        <p:nvPicPr>
          <p:cNvPr id="5" name="Picture 4" descr="New_Transparent.gif"/>
          <p:cNvPicPr>
            <a:picLocks noChangeAspect="1"/>
          </p:cNvPicPr>
          <p:nvPr/>
        </p:nvPicPr>
        <p:blipFill>
          <a:blip r:embed="rId5"/>
          <a:stretch>
            <a:fillRect/>
          </a:stretch>
        </p:blipFill>
        <p:spPr>
          <a:xfrm>
            <a:off x="-354676" y="-203662"/>
            <a:ext cx="1634836" cy="1226127"/>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What You Can Expect</a:t>
            </a:r>
          </a:p>
        </p:txBody>
      </p:sp>
      <p:sp>
        <p:nvSpPr>
          <p:cNvPr id="18435" name="Rectangle 3"/>
          <p:cNvSpPr>
            <a:spLocks noGrp="1" noChangeArrowheads="1"/>
          </p:cNvSpPr>
          <p:nvPr>
            <p:ph type="body" idx="1"/>
          </p:nvPr>
        </p:nvSpPr>
        <p:spPr>
          <a:xfrm>
            <a:off x="457199" y="1600200"/>
            <a:ext cx="8487295" cy="4525963"/>
          </a:xfrm>
        </p:spPr>
        <p:txBody>
          <a:bodyPr>
            <a:normAutofit fontScale="85000" lnSpcReduction="20000"/>
          </a:bodyPr>
          <a:lstStyle/>
          <a:p>
            <a:pPr>
              <a:lnSpc>
                <a:spcPct val="90000"/>
              </a:lnSpc>
              <a:buBlip>
                <a:blip r:embed="rId3"/>
              </a:buBlip>
            </a:pPr>
            <a:r>
              <a:rPr lang="en-US" dirty="0"/>
              <a:t>Format of exams remains the same</a:t>
            </a:r>
          </a:p>
          <a:p>
            <a:pPr lvl="1">
              <a:lnSpc>
                <a:spcPct val="90000"/>
              </a:lnSpc>
              <a:buNone/>
            </a:pPr>
            <a:r>
              <a:rPr lang="en-US" dirty="0"/>
              <a:t>-  </a:t>
            </a:r>
            <a:r>
              <a:rPr lang="en-US" sz="2600" dirty="0"/>
              <a:t>Must pass Computing Fundamentals, Key Applications and Living Online to achieve IC</a:t>
            </a:r>
            <a:r>
              <a:rPr lang="en-US" sz="2600" baseline="30000" dirty="0"/>
              <a:t>3</a:t>
            </a:r>
            <a:r>
              <a:rPr lang="en-US" sz="2600" dirty="0"/>
              <a:t> certification</a:t>
            </a:r>
          </a:p>
          <a:p>
            <a:pPr>
              <a:lnSpc>
                <a:spcPct val="90000"/>
              </a:lnSpc>
              <a:buBlip>
                <a:blip r:embed="rId3"/>
              </a:buBlip>
            </a:pPr>
            <a:r>
              <a:rPr lang="en-US" dirty="0"/>
              <a:t>Mixing and matching of exams allowed!</a:t>
            </a:r>
          </a:p>
          <a:p>
            <a:pPr lvl="1">
              <a:lnSpc>
                <a:spcPct val="90000"/>
              </a:lnSpc>
              <a:buNone/>
            </a:pPr>
            <a:r>
              <a:rPr lang="en-US" dirty="0"/>
              <a:t>-  </a:t>
            </a:r>
            <a:r>
              <a:rPr lang="en-US" sz="2600" dirty="0"/>
              <a:t>IC</a:t>
            </a:r>
            <a:r>
              <a:rPr lang="en-US" sz="2600" baseline="30000" dirty="0"/>
              <a:t>3</a:t>
            </a:r>
            <a:r>
              <a:rPr lang="en-US" sz="2600" dirty="0"/>
              <a:t> 2005 CF + IC</a:t>
            </a:r>
            <a:r>
              <a:rPr lang="en-US" sz="2600" baseline="30000" dirty="0"/>
              <a:t>3</a:t>
            </a:r>
            <a:r>
              <a:rPr lang="en-US" sz="2600" dirty="0"/>
              <a:t> 2007 KA + IC</a:t>
            </a:r>
            <a:r>
              <a:rPr lang="en-US" sz="2600" baseline="30000" dirty="0"/>
              <a:t>3</a:t>
            </a:r>
            <a:r>
              <a:rPr lang="en-US" sz="2600" dirty="0"/>
              <a:t> GS3 LO =</a:t>
            </a:r>
            <a:r>
              <a:rPr lang="en-US" sz="2600" dirty="0">
                <a:solidFill>
                  <a:srgbClr val="CC0000"/>
                </a:solidFill>
              </a:rPr>
              <a:t> CERTIFICATE</a:t>
            </a:r>
          </a:p>
          <a:p>
            <a:pPr>
              <a:lnSpc>
                <a:spcPct val="90000"/>
              </a:lnSpc>
              <a:buBlip>
                <a:blip r:embed="rId3"/>
              </a:buBlip>
            </a:pPr>
            <a:r>
              <a:rPr lang="en-US" dirty="0"/>
              <a:t>Cut scores.</a:t>
            </a:r>
          </a:p>
          <a:p>
            <a:pPr lvl="1">
              <a:lnSpc>
                <a:spcPct val="90000"/>
              </a:lnSpc>
              <a:buNone/>
            </a:pPr>
            <a:r>
              <a:rPr lang="en-US" dirty="0"/>
              <a:t>-  </a:t>
            </a:r>
            <a:r>
              <a:rPr lang="en-US" sz="2600" dirty="0"/>
              <a:t>Tougher exams have lower cut scores (660 to 710)</a:t>
            </a:r>
          </a:p>
          <a:p>
            <a:pPr>
              <a:lnSpc>
                <a:spcPct val="90000"/>
              </a:lnSpc>
              <a:buBlip>
                <a:blip r:embed="rId3"/>
              </a:buBlip>
            </a:pPr>
            <a:r>
              <a:rPr lang="en-US" dirty="0"/>
              <a:t>50% linear and 50% performance based questions.</a:t>
            </a:r>
          </a:p>
          <a:p>
            <a:pPr>
              <a:lnSpc>
                <a:spcPct val="90000"/>
              </a:lnSpc>
              <a:buBlip>
                <a:blip r:embed="rId3"/>
              </a:buBlip>
            </a:pPr>
            <a:r>
              <a:rPr lang="en-US" dirty="0"/>
              <a:t>Includes Office 2007, IE 7.0 and Windows Vista.</a:t>
            </a:r>
          </a:p>
          <a:p>
            <a:pPr>
              <a:lnSpc>
                <a:spcPct val="90000"/>
              </a:lnSpc>
              <a:buBlip>
                <a:blip r:embed="rId3"/>
              </a:buBlip>
            </a:pPr>
            <a:r>
              <a:rPr lang="en-US" dirty="0"/>
              <a:t>Updated with current technologies like blogging, wikis, social networking, chat/messaging, etc.</a:t>
            </a:r>
          </a:p>
          <a:p>
            <a:pPr>
              <a:lnSpc>
                <a:spcPct val="90000"/>
              </a:lnSpc>
              <a:buBlip>
                <a:blip r:embed="rId3"/>
              </a:buBlip>
            </a:pPr>
            <a:r>
              <a:rPr lang="en-US" dirty="0"/>
              <a:t>Exams now delivered on LMS.</a:t>
            </a:r>
          </a:p>
        </p:txBody>
      </p:sp>
      <p:pic>
        <p:nvPicPr>
          <p:cNvPr id="4" name="Picture 3" descr="New_Transparent.gif"/>
          <p:cNvPicPr>
            <a:picLocks noChangeAspect="1"/>
          </p:cNvPicPr>
          <p:nvPr/>
        </p:nvPicPr>
        <p:blipFill>
          <a:blip r:embed="rId4"/>
          <a:stretch>
            <a:fillRect/>
          </a:stretch>
        </p:blipFill>
        <p:spPr>
          <a:xfrm>
            <a:off x="-354676" y="-203662"/>
            <a:ext cx="1634836" cy="1226127"/>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Benefits</a:t>
            </a:r>
            <a:endParaRPr lang="en-US" dirty="0"/>
          </a:p>
        </p:txBody>
      </p:sp>
      <p:sp>
        <p:nvSpPr>
          <p:cNvPr id="19459" name="Rectangle 3"/>
          <p:cNvSpPr>
            <a:spLocks noGrp="1" noChangeArrowheads="1"/>
          </p:cNvSpPr>
          <p:nvPr>
            <p:ph type="body" idx="1"/>
          </p:nvPr>
        </p:nvSpPr>
        <p:spPr/>
        <p:txBody>
          <a:bodyPr>
            <a:normAutofit/>
          </a:bodyPr>
          <a:lstStyle/>
          <a:p>
            <a:pPr>
              <a:buBlip>
                <a:blip r:embed="rId3"/>
              </a:buBlip>
            </a:pPr>
            <a:r>
              <a:rPr lang="en-US" sz="2800" dirty="0"/>
              <a:t>All existing IC</a:t>
            </a:r>
            <a:r>
              <a:rPr lang="en-US" sz="2800" baseline="30000" dirty="0"/>
              <a:t>3</a:t>
            </a:r>
            <a:r>
              <a:rPr lang="en-US" sz="2800" dirty="0"/>
              <a:t> inventory (electronic and vouchers) can access the IC</a:t>
            </a:r>
            <a:r>
              <a:rPr lang="en-US" sz="2800" baseline="30000" dirty="0"/>
              <a:t>3</a:t>
            </a:r>
            <a:r>
              <a:rPr lang="en-US" sz="2800" dirty="0"/>
              <a:t> GS3 exams</a:t>
            </a:r>
          </a:p>
          <a:p>
            <a:pPr>
              <a:buBlip>
                <a:blip r:embed="rId3"/>
              </a:buBlip>
            </a:pPr>
            <a:r>
              <a:rPr lang="en-US" sz="2800" dirty="0"/>
              <a:t>Updated IC</a:t>
            </a:r>
            <a:r>
              <a:rPr lang="en-US" sz="2800" baseline="30000" dirty="0"/>
              <a:t>3</a:t>
            </a:r>
            <a:r>
              <a:rPr lang="en-US" sz="2800" dirty="0"/>
              <a:t> certificate</a:t>
            </a:r>
          </a:p>
          <a:p>
            <a:pPr>
              <a:buBlip>
                <a:blip r:embed="rId3"/>
              </a:buBlip>
            </a:pPr>
            <a:r>
              <a:rPr lang="en-US" sz="2800" dirty="0"/>
              <a:t>New </a:t>
            </a:r>
            <a:r>
              <a:rPr lang="en-US" sz="2800" dirty="0"/>
              <a:t>IC</a:t>
            </a:r>
            <a:r>
              <a:rPr lang="en-US" sz="2800" baseline="30000" dirty="0"/>
              <a:t>3</a:t>
            </a:r>
            <a:r>
              <a:rPr lang="en-US" sz="2800" dirty="0"/>
              <a:t> GS3 Authorized Instructor </a:t>
            </a:r>
            <a:r>
              <a:rPr lang="en-US" sz="2800" dirty="0"/>
              <a:t>Program</a:t>
            </a:r>
          </a:p>
          <a:p>
            <a:pPr>
              <a:buBlip>
                <a:blip r:embed="rId3"/>
              </a:buBlip>
            </a:pPr>
            <a:r>
              <a:rPr lang="en-US" sz="2800" dirty="0"/>
              <a:t>Official launch occurred at NECC, June 2009</a:t>
            </a:r>
            <a:endParaRPr lang="en-US" sz="2800" dirty="0"/>
          </a:p>
        </p:txBody>
      </p:sp>
      <p:pic>
        <p:nvPicPr>
          <p:cNvPr id="4" name="Picture 3" descr="New_Transparent.gif"/>
          <p:cNvPicPr>
            <a:picLocks noChangeAspect="1"/>
          </p:cNvPicPr>
          <p:nvPr/>
        </p:nvPicPr>
        <p:blipFill>
          <a:blip r:embed="rId4"/>
          <a:stretch>
            <a:fillRect/>
          </a:stretch>
        </p:blipFill>
        <p:spPr>
          <a:xfrm>
            <a:off x="-354676" y="-203662"/>
            <a:ext cx="1634836" cy="122612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Coming Soon (4</a:t>
            </a:r>
            <a:r>
              <a:rPr lang="en-US" baseline="30000" dirty="0"/>
              <a:t>th</a:t>
            </a:r>
            <a:r>
              <a:rPr lang="en-US" dirty="0"/>
              <a:t> Qtr. 2009)</a:t>
            </a:r>
          </a:p>
        </p:txBody>
      </p:sp>
      <p:sp>
        <p:nvSpPr>
          <p:cNvPr id="20483" name="Rectangle 3"/>
          <p:cNvSpPr>
            <a:spLocks noGrp="1" noChangeArrowheads="1"/>
          </p:cNvSpPr>
          <p:nvPr>
            <p:ph type="body" idx="1"/>
          </p:nvPr>
        </p:nvSpPr>
        <p:spPr/>
        <p:txBody>
          <a:bodyPr>
            <a:normAutofit/>
          </a:bodyPr>
          <a:lstStyle/>
          <a:p>
            <a:pPr>
              <a:buBlip>
                <a:blip r:embed="rId3"/>
              </a:buBlip>
            </a:pPr>
            <a:r>
              <a:rPr lang="en-US" sz="2800" dirty="0"/>
              <a:t>IC</a:t>
            </a:r>
            <a:r>
              <a:rPr lang="en-US" sz="2800" baseline="30000" dirty="0"/>
              <a:t>3</a:t>
            </a:r>
            <a:r>
              <a:rPr lang="en-US" sz="2800" dirty="0"/>
              <a:t> GS3 exams in other languages</a:t>
            </a:r>
          </a:p>
          <a:p>
            <a:pPr>
              <a:buNone/>
            </a:pPr>
            <a:r>
              <a:rPr lang="en-US" sz="2800" dirty="0"/>
              <a:t>    (including Spanish)</a:t>
            </a:r>
          </a:p>
          <a:p>
            <a:pPr>
              <a:buBlip>
                <a:blip r:embed="rId3"/>
              </a:buBlip>
            </a:pPr>
            <a:r>
              <a:rPr lang="en-US" sz="2800" dirty="0"/>
              <a:t>IC</a:t>
            </a:r>
            <a:r>
              <a:rPr lang="en-US" sz="2800" baseline="30000" dirty="0"/>
              <a:t>3</a:t>
            </a:r>
            <a:r>
              <a:rPr lang="en-US" sz="2800" dirty="0"/>
              <a:t> GS3 Practice Tests in English.</a:t>
            </a:r>
          </a:p>
          <a:p>
            <a:pPr>
              <a:buBlip>
                <a:blip r:embed="rId3"/>
              </a:buBlip>
            </a:pPr>
            <a:r>
              <a:rPr lang="en-US" sz="2800" dirty="0"/>
              <a:t>IC</a:t>
            </a:r>
            <a:r>
              <a:rPr lang="en-US" sz="2800" baseline="30000" dirty="0"/>
              <a:t>3</a:t>
            </a:r>
            <a:r>
              <a:rPr lang="en-US" sz="2800" dirty="0"/>
              <a:t> GS3 Approved Courseware.</a:t>
            </a:r>
          </a:p>
        </p:txBody>
      </p:sp>
      <p:pic>
        <p:nvPicPr>
          <p:cNvPr id="4" name="Picture 3" descr="New_Transparent.gif"/>
          <p:cNvPicPr>
            <a:picLocks noChangeAspect="1"/>
          </p:cNvPicPr>
          <p:nvPr/>
        </p:nvPicPr>
        <p:blipFill>
          <a:blip r:embed="rId4"/>
          <a:stretch>
            <a:fillRect/>
          </a:stretch>
        </p:blipFill>
        <p:spPr>
          <a:xfrm>
            <a:off x="-354676" y="-203662"/>
            <a:ext cx="1634836" cy="1226127"/>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09600" y="601287"/>
            <a:ext cx="7370618" cy="762000"/>
          </a:xfrm>
        </p:spPr>
        <p:txBody>
          <a:bodyPr/>
          <a:lstStyle/>
          <a:p>
            <a:pPr marL="460375" indent="-460375" eaLnBrk="1" hangingPunct="1"/>
            <a:r>
              <a:rPr lang="en-US" dirty="0"/>
              <a:t>IC</a:t>
            </a:r>
            <a:r>
              <a:rPr lang="en-US" baseline="30000" dirty="0"/>
              <a:t>3</a:t>
            </a:r>
            <a:r>
              <a:rPr lang="en-US" dirty="0"/>
              <a:t> Certification</a:t>
            </a:r>
            <a:endParaRPr lang="en-US" dirty="0">
              <a:solidFill>
                <a:srgbClr val="3333CC"/>
              </a:solidFill>
            </a:endParaRPr>
          </a:p>
        </p:txBody>
      </p:sp>
      <p:sp>
        <p:nvSpPr>
          <p:cNvPr id="98308" name="Text Box 5"/>
          <p:cNvSpPr txBox="1">
            <a:spLocks noChangeArrowheads="1"/>
          </p:cNvSpPr>
          <p:nvPr/>
        </p:nvSpPr>
        <p:spPr bwMode="auto">
          <a:xfrm>
            <a:off x="2438400" y="3485495"/>
            <a:ext cx="4032514" cy="461665"/>
          </a:xfrm>
          <a:prstGeom prst="rect">
            <a:avLst/>
          </a:prstGeom>
          <a:noFill/>
          <a:ln w="9525">
            <a:noFill/>
            <a:miter lim="800000"/>
            <a:headEnd/>
            <a:tailEnd/>
          </a:ln>
        </p:spPr>
        <p:txBody>
          <a:bodyPr wrap="none">
            <a:spAutoFit/>
          </a:bodyPr>
          <a:lstStyle/>
          <a:p>
            <a:r>
              <a:rPr lang="en-US" sz="2400" i="1" dirty="0">
                <a:solidFill>
                  <a:srgbClr val="006699"/>
                </a:solidFill>
                <a:hlinkClick r:id="rId3"/>
              </a:rPr>
              <a:t>http://www.certiport.com/ic3</a:t>
            </a:r>
            <a:r>
              <a:rPr lang="en-US" sz="2400" i="1" dirty="0">
                <a:solidFill>
                  <a:srgbClr val="006699"/>
                </a:solidFill>
              </a:rPr>
              <a:t> </a:t>
            </a:r>
          </a:p>
        </p:txBody>
      </p:sp>
      <p:sp>
        <p:nvSpPr>
          <p:cNvPr id="98310" name="Text Box 12"/>
          <p:cNvSpPr txBox="1">
            <a:spLocks noChangeArrowheads="1"/>
          </p:cNvSpPr>
          <p:nvPr/>
        </p:nvSpPr>
        <p:spPr bwMode="auto">
          <a:xfrm>
            <a:off x="685800" y="1799705"/>
            <a:ext cx="5674502" cy="523220"/>
          </a:xfrm>
          <a:prstGeom prst="rect">
            <a:avLst/>
          </a:prstGeom>
          <a:noFill/>
          <a:ln w="9525">
            <a:noFill/>
            <a:miter lim="800000"/>
            <a:headEnd/>
            <a:tailEnd/>
          </a:ln>
        </p:spPr>
        <p:txBody>
          <a:bodyPr wrap="none">
            <a:spAutoFit/>
          </a:bodyPr>
          <a:lstStyle/>
          <a:p>
            <a:r>
              <a:rPr lang="en-US" sz="2800" b="1" dirty="0"/>
              <a:t>To learn more about IC</a:t>
            </a:r>
            <a:r>
              <a:rPr lang="en-US" sz="2800" b="1" baseline="30000" dirty="0"/>
              <a:t>3</a:t>
            </a:r>
            <a:r>
              <a:rPr lang="en-US" sz="2800" b="1" dirty="0"/>
              <a:t> certification:</a:t>
            </a:r>
          </a:p>
        </p:txBody>
      </p:sp>
      <p:pic>
        <p:nvPicPr>
          <p:cNvPr id="9" name="Picture 8" descr="Certlogo"/>
          <p:cNvPicPr>
            <a:picLocks noChangeAspect="1" noChangeArrowheads="1"/>
          </p:cNvPicPr>
          <p:nvPr/>
        </p:nvPicPr>
        <p:blipFill>
          <a:blip r:embed="rId4"/>
          <a:srcRect/>
          <a:stretch>
            <a:fillRect/>
          </a:stretch>
        </p:blipFill>
        <p:spPr bwMode="auto">
          <a:xfrm>
            <a:off x="2438400" y="2668385"/>
            <a:ext cx="3826895" cy="611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1296784"/>
            <a:ext cx="9144000" cy="3707477"/>
          </a:xfrm>
          <a:prstGeom prst="rect">
            <a:avLst/>
          </a:prstGeom>
          <a:noFill/>
          <a:ln w="9525">
            <a:noFill/>
            <a:miter lim="800000"/>
            <a:headEnd/>
            <a:tailEnd/>
          </a:ln>
          <a:effectLst/>
        </p:spPr>
      </p:pic>
      <p:sp>
        <p:nvSpPr>
          <p:cNvPr id="5" name="Title 4"/>
          <p:cNvSpPr>
            <a:spLocks noGrp="1"/>
          </p:cNvSpPr>
          <p:nvPr>
            <p:ph type="title"/>
          </p:nvPr>
        </p:nvSpPr>
        <p:spPr>
          <a:xfrm>
            <a:off x="374073" y="813818"/>
            <a:ext cx="8229600" cy="1143000"/>
          </a:xfrm>
        </p:spPr>
        <p:txBody>
          <a:bodyPr/>
          <a:lstStyle/>
          <a:p>
            <a:r>
              <a:rPr lang="en-US" dirty="0"/>
              <a:t>Arkansas Sales Contact</a:t>
            </a:r>
          </a:p>
        </p:txBody>
      </p:sp>
      <p:pic>
        <p:nvPicPr>
          <p:cNvPr id="8" name="Picture 7" descr="New_Transparent.gif"/>
          <p:cNvPicPr>
            <a:picLocks noChangeAspect="1"/>
          </p:cNvPicPr>
          <p:nvPr/>
        </p:nvPicPr>
        <p:blipFill>
          <a:blip r:embed="rId4"/>
          <a:stretch>
            <a:fillRect/>
          </a:stretch>
        </p:blipFill>
        <p:spPr>
          <a:xfrm>
            <a:off x="-354676" y="-203662"/>
            <a:ext cx="1634836" cy="1226127"/>
          </a:xfrm>
          <a:prstGeom prst="rect">
            <a:avLst/>
          </a:prstGeom>
        </p:spPr>
      </p:pic>
      <p:pic>
        <p:nvPicPr>
          <p:cNvPr id="9" name="Picture 8" descr="Carolina-Cayaffa.gif"/>
          <p:cNvPicPr>
            <a:picLocks noChangeAspect="1"/>
          </p:cNvPicPr>
          <p:nvPr/>
        </p:nvPicPr>
        <p:blipFill>
          <a:blip r:embed="rId5"/>
          <a:stretch>
            <a:fillRect/>
          </a:stretch>
        </p:blipFill>
        <p:spPr>
          <a:xfrm>
            <a:off x="979830" y="1935996"/>
            <a:ext cx="7317342" cy="4232045"/>
          </a:xfrm>
          <a:prstGeom prst="rect">
            <a:avLst/>
          </a:prstGeom>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1296784"/>
            <a:ext cx="9144000" cy="3707477"/>
          </a:xfrm>
          <a:prstGeom prst="rect">
            <a:avLst/>
          </a:prstGeom>
          <a:noFill/>
          <a:ln w="9525">
            <a:noFill/>
            <a:miter lim="800000"/>
            <a:headEnd/>
            <a:tailEnd/>
          </a:ln>
          <a:effectLst/>
        </p:spPr>
      </p:pic>
      <p:sp>
        <p:nvSpPr>
          <p:cNvPr id="9" name="Title 4"/>
          <p:cNvSpPr txBox="1">
            <a:spLocks/>
          </p:cNvSpPr>
          <p:nvPr/>
        </p:nvSpPr>
        <p:spPr>
          <a:xfrm>
            <a:off x="1446416" y="4069079"/>
            <a:ext cx="6434050" cy="1766454"/>
          </a:xfrm>
          <a:prstGeom prst="rect">
            <a:avLst/>
          </a:prstGeom>
        </p:spPr>
        <p:txBody>
          <a:bodyPr vert="horz" lIns="91440" tIns="45720" rIns="91440" bIns="45720" rtlCol="0" anchor="ctr">
            <a:normAutofit fontScale="97500"/>
          </a:bodyPr>
          <a:lstStyle/>
          <a:p>
            <a:pPr algn="ctr">
              <a:spcBef>
                <a:spcPct val="0"/>
              </a:spcBef>
              <a:defRPr/>
            </a:pPr>
            <a:r>
              <a:rPr lang="en-US" sz="3200" dirty="0">
                <a:latin typeface="Segoe Condensed"/>
                <a:ea typeface="+mj-ea"/>
                <a:cs typeface="+mj-cs"/>
              </a:rPr>
              <a:t>Please submit your evaluation as you exit to receive a FREE gift! </a:t>
            </a:r>
            <a:endParaRPr lang="en-US" sz="3200" dirty="0">
              <a:latin typeface="Segoe Condensed"/>
              <a:ea typeface="+mj-ea"/>
              <a:cs typeface="+mj-cs"/>
            </a:endParaRPr>
          </a:p>
          <a:p>
            <a:pPr algn="ctr">
              <a:spcBef>
                <a:spcPct val="0"/>
              </a:spcBef>
              <a:defRPr/>
            </a:pPr>
            <a:r>
              <a:rPr kumimoji="0" lang="en-US" sz="2000" b="0" i="0" u="none" strike="noStrike" kern="1200" cap="none" spc="0" normalizeH="0" baseline="0" noProof="0" dirty="0">
                <a:ln>
                  <a:noFill/>
                </a:ln>
                <a:solidFill>
                  <a:schemeClr val="tx1"/>
                </a:solidFill>
                <a:effectLst/>
                <a:uLnTx/>
                <a:uFillTx/>
                <a:latin typeface="Segoe Condensed"/>
                <a:ea typeface="+mj-ea"/>
                <a:cs typeface="+mj-cs"/>
              </a:rPr>
              <a:t>- includes this slide presentation and other information on the products you’ve seen </a:t>
            </a:r>
            <a:r>
              <a:rPr lang="en-US" sz="2000" dirty="0">
                <a:latin typeface="Segoe Condensed"/>
                <a:ea typeface="+mj-ea"/>
                <a:cs typeface="+mj-cs"/>
              </a:rPr>
              <a:t>today!!</a:t>
            </a:r>
            <a:endParaRPr kumimoji="0" lang="en-US" sz="2100" b="0" i="0" u="none" strike="noStrike" kern="1200" cap="none" spc="0" normalizeH="0" baseline="0" noProof="0" dirty="0">
              <a:ln>
                <a:noFill/>
              </a:ln>
              <a:solidFill>
                <a:schemeClr val="tx1"/>
              </a:solidFill>
              <a:effectLst/>
              <a:uLnTx/>
              <a:uFillTx/>
              <a:latin typeface="Segoe Condensed"/>
              <a:ea typeface="+mj-ea"/>
              <a:cs typeface="+mj-cs"/>
            </a:endParaRPr>
          </a:p>
        </p:txBody>
      </p:sp>
      <p:pic>
        <p:nvPicPr>
          <p:cNvPr id="12" name="Picture 11" descr="USB-Drive.gif"/>
          <p:cNvPicPr>
            <a:picLocks noChangeAspect="1"/>
          </p:cNvPicPr>
          <p:nvPr/>
        </p:nvPicPr>
        <p:blipFill>
          <a:blip r:embed="rId4"/>
          <a:stretch>
            <a:fillRect/>
          </a:stretch>
        </p:blipFill>
        <p:spPr>
          <a:xfrm>
            <a:off x="3485198" y="232932"/>
            <a:ext cx="4844156" cy="4161209"/>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1296784"/>
            <a:ext cx="9144000" cy="3707477"/>
          </a:xfrm>
          <a:prstGeom prst="rect">
            <a:avLst/>
          </a:prstGeom>
          <a:noFill/>
          <a:ln w="9525">
            <a:noFill/>
            <a:miter lim="800000"/>
            <a:headEnd/>
            <a:tailEnd/>
          </a:ln>
          <a:effectLst/>
        </p:spPr>
      </p:pic>
      <p:sp>
        <p:nvSpPr>
          <p:cNvPr id="5" name="Title 4"/>
          <p:cNvSpPr>
            <a:spLocks noGrp="1"/>
          </p:cNvSpPr>
          <p:nvPr>
            <p:ph type="title"/>
          </p:nvPr>
        </p:nvSpPr>
        <p:spPr>
          <a:xfrm>
            <a:off x="374073" y="813818"/>
            <a:ext cx="8229600" cy="1143000"/>
          </a:xfrm>
        </p:spPr>
        <p:txBody>
          <a:bodyPr/>
          <a:lstStyle/>
          <a:p>
            <a:r>
              <a:rPr lang="en-US" dirty="0"/>
              <a:t>Questions?</a:t>
            </a:r>
          </a:p>
        </p:txBody>
      </p:sp>
      <p:sp>
        <p:nvSpPr>
          <p:cNvPr id="9" name="Title 4"/>
          <p:cNvSpPr txBox="1">
            <a:spLocks/>
          </p:cNvSpPr>
          <p:nvPr/>
        </p:nvSpPr>
        <p:spPr>
          <a:xfrm>
            <a:off x="465513" y="4002579"/>
            <a:ext cx="7880465" cy="1766454"/>
          </a:xfrm>
          <a:prstGeom prst="rect">
            <a:avLst/>
          </a:prstGeom>
        </p:spPr>
        <p:txBody>
          <a:bodyPr vert="horz" lIns="91440" tIns="45720" rIns="91440" bIns="45720" rtlCol="0" anchor="ctr">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a:ln>
                  <a:noFill/>
                </a:ln>
                <a:solidFill>
                  <a:schemeClr val="tx1"/>
                </a:solidFill>
                <a:effectLst/>
                <a:uLnTx/>
                <a:uFillTx/>
                <a:latin typeface="Segoe Condensed"/>
                <a:ea typeface="+mj-ea"/>
                <a:cs typeface="+mj-cs"/>
              </a:rPr>
              <a:t>Thank You for Attending: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400" noProof="0" dirty="0">
              <a:latin typeface="Segoe Condensed"/>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a:ln>
                  <a:noFill/>
                </a:ln>
                <a:solidFill>
                  <a:schemeClr val="tx1"/>
                </a:solidFill>
                <a:effectLst/>
                <a:uLnTx/>
                <a:uFillTx/>
                <a:latin typeface="Segoe Condensed"/>
                <a:ea typeface="+mj-ea"/>
                <a:cs typeface="+mj-cs"/>
              </a:rPr>
              <a:t>“MCAS </a:t>
            </a:r>
            <a:r>
              <a:rPr lang="en-US" sz="4400" i="1" dirty="0">
                <a:latin typeface="Segoe Condensed"/>
                <a:ea typeface="+mj-ea"/>
                <a:cs typeface="+mj-cs"/>
              </a:rPr>
              <a:t>and Adobe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a:latin typeface="Segoe Condensed"/>
                <a:ea typeface="+mj-ea"/>
                <a:cs typeface="+mj-cs"/>
              </a:rPr>
              <a:t>Certifications</a:t>
            </a:r>
            <a:r>
              <a:rPr kumimoji="0" lang="en-US" sz="4400" b="0" i="1" u="none" strike="noStrike" kern="1200" cap="none" spc="0" normalizeH="0" baseline="0" noProof="0" dirty="0">
                <a:ln>
                  <a:noFill/>
                </a:ln>
                <a:solidFill>
                  <a:schemeClr val="tx1"/>
                </a:solidFill>
                <a:effectLst/>
                <a:uLnTx/>
                <a:uFillTx/>
                <a:latin typeface="Segoe Condensed"/>
                <a:ea typeface="+mj-ea"/>
                <a:cs typeface="+mj-cs"/>
              </a:rPr>
              <a:t>”</a:t>
            </a:r>
          </a:p>
        </p:txBody>
      </p:sp>
      <p:pic>
        <p:nvPicPr>
          <p:cNvPr id="11" name="Picture 10" descr="Certs Laptop Transparent REV.gif"/>
          <p:cNvPicPr>
            <a:picLocks noChangeAspect="1"/>
          </p:cNvPicPr>
          <p:nvPr/>
        </p:nvPicPr>
        <p:blipFill>
          <a:blip r:embed="rId4"/>
          <a:stretch>
            <a:fillRect/>
          </a:stretch>
        </p:blipFill>
        <p:spPr>
          <a:xfrm>
            <a:off x="5474365" y="1593965"/>
            <a:ext cx="2791052" cy="35433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7"/>
          <p:cNvGraphicFramePr>
            <a:graphicFrameLocks noChangeAspect="1"/>
          </p:cNvGraphicFramePr>
          <p:nvPr/>
        </p:nvGraphicFramePr>
        <p:xfrm>
          <a:off x="4131426" y="3105567"/>
          <a:ext cx="1981200" cy="1264784"/>
        </p:xfrm>
        <a:graphic>
          <a:graphicData uri="http://schemas.openxmlformats.org/presentationml/2006/ole">
            <p:oleObj spid="_x0000_s177154" name="Photo Editor Photo" r:id="rId4" imgW="3657143" imgH="2333333" progId="">
              <p:embed/>
            </p:oleObj>
          </a:graphicData>
        </a:graphic>
      </p:graphicFrame>
      <p:sp>
        <p:nvSpPr>
          <p:cNvPr id="5" name="Title 1"/>
          <p:cNvSpPr>
            <a:spLocks noGrp="1"/>
          </p:cNvSpPr>
          <p:nvPr>
            <p:ph type="title"/>
          </p:nvPr>
        </p:nvSpPr>
        <p:spPr>
          <a:xfrm>
            <a:off x="207817" y="780567"/>
            <a:ext cx="8686801" cy="1143000"/>
          </a:xfrm>
        </p:spPr>
        <p:txBody>
          <a:bodyPr>
            <a:noAutofit/>
          </a:bodyPr>
          <a:lstStyle/>
          <a:p>
            <a:pPr algn="l" eaLnBrk="1" fontAlgn="auto" hangingPunct="1">
              <a:spcAft>
                <a:spcPts val="0"/>
              </a:spcAft>
              <a:defRPr/>
            </a:pPr>
            <a:r>
              <a:rPr lang="en-US" dirty="0"/>
              <a:t>Microsoft® Business Certifications</a:t>
            </a:r>
          </a:p>
        </p:txBody>
      </p:sp>
      <p:grpSp>
        <p:nvGrpSpPr>
          <p:cNvPr id="4" name="Group 8"/>
          <p:cNvGrpSpPr/>
          <p:nvPr/>
        </p:nvGrpSpPr>
        <p:grpSpPr>
          <a:xfrm>
            <a:off x="2607426" y="2267368"/>
            <a:ext cx="1752600" cy="1534217"/>
            <a:chOff x="3657600" y="3552825"/>
            <a:chExt cx="1600200" cy="1143000"/>
          </a:xfrm>
          <a:effectLst>
            <a:outerShdw blurRad="190500" dist="50800" dir="5400000" algn="ctr" rotWithShape="0">
              <a:srgbClr val="000000">
                <a:alpha val="43137"/>
              </a:srgbClr>
            </a:outerShdw>
          </a:effectLst>
          <a:scene3d>
            <a:camera prst="orthographicFront"/>
            <a:lightRig rig="twoPt" dir="t"/>
          </a:scene3d>
        </p:grpSpPr>
        <p:sp>
          <p:nvSpPr>
            <p:cNvPr id="6" name="AutoShape 7"/>
            <p:cNvSpPr>
              <a:spLocks noChangeArrowheads="1"/>
            </p:cNvSpPr>
            <p:nvPr/>
          </p:nvSpPr>
          <p:spPr bwMode="auto">
            <a:xfrm>
              <a:off x="3657600" y="3552825"/>
              <a:ext cx="1600200" cy="1143000"/>
            </a:xfrm>
            <a:prstGeom prst="roundRect">
              <a:avLst>
                <a:gd name="adj" fmla="val 16667"/>
              </a:avLst>
            </a:prstGeom>
            <a:solidFill>
              <a:srgbClr val="FFFFFF"/>
            </a:solidFill>
            <a:ln w="9525">
              <a:noFill/>
              <a:round/>
              <a:headEnd/>
              <a:tailEnd/>
            </a:ln>
            <a:effectLst>
              <a:outerShdw dist="35921" dir="2700000" algn="ctr" rotWithShape="0">
                <a:srgbClr val="808080">
                  <a:alpha val="32001"/>
                </a:srgbClr>
              </a:outerShdw>
            </a:effectLst>
            <a:sp3d prstMaterial="metal"/>
          </p:spPr>
          <p:txBody>
            <a:bodyPr wrap="none" anchor="ctr"/>
            <a:lstStyle/>
            <a:p>
              <a:pPr fontAlgn="auto">
                <a:spcBef>
                  <a:spcPts val="0"/>
                </a:spcBef>
                <a:spcAft>
                  <a:spcPts val="0"/>
                </a:spcAft>
                <a:defRPr/>
              </a:pPr>
              <a:endParaRPr lang="en-US" kern="0">
                <a:solidFill>
                  <a:sysClr val="windowText" lastClr="000000"/>
                </a:solidFill>
                <a:latin typeface="Arial" charset="0"/>
                <a:ea typeface="ＭＳ Ｐゴシック" pitchFamily="-80" charset="-128"/>
              </a:endParaRPr>
            </a:p>
          </p:txBody>
        </p:sp>
        <p:pic>
          <p:nvPicPr>
            <p:cNvPr id="7" name="Picture 16" descr="Level2"/>
            <p:cNvPicPr>
              <a:picLocks noChangeAspect="1" noChangeArrowheads="1"/>
            </p:cNvPicPr>
            <p:nvPr/>
          </p:nvPicPr>
          <p:blipFill>
            <a:blip r:embed="rId5">
              <a:lum bright="-3000" contrast="33000"/>
            </a:blip>
            <a:srcRect/>
            <a:stretch>
              <a:fillRect/>
            </a:stretch>
          </p:blipFill>
          <p:spPr bwMode="auto">
            <a:xfrm>
              <a:off x="3886200" y="3733800"/>
              <a:ext cx="1143000" cy="822325"/>
            </a:xfrm>
            <a:prstGeom prst="rect">
              <a:avLst/>
            </a:prstGeom>
            <a:noFill/>
            <a:ln w="9525">
              <a:noFill/>
              <a:miter lim="800000"/>
              <a:headEnd/>
              <a:tailEnd/>
            </a:ln>
            <a:sp3d prstMaterial="meta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Microsoft Office Statistics</a:t>
            </a:r>
          </a:p>
        </p:txBody>
      </p:sp>
      <p:sp>
        <p:nvSpPr>
          <p:cNvPr id="58371" name="Rectangle 3"/>
          <p:cNvSpPr>
            <a:spLocks noGrp="1" noChangeArrowheads="1"/>
          </p:cNvSpPr>
          <p:nvPr>
            <p:ph idx="1"/>
          </p:nvPr>
        </p:nvSpPr>
        <p:spPr>
          <a:prstGeom prst="rect">
            <a:avLst/>
          </a:prstGeom>
        </p:spPr>
        <p:txBody>
          <a:bodyPr>
            <a:normAutofit/>
          </a:bodyPr>
          <a:lstStyle/>
          <a:p>
            <a:pPr marL="273050" indent="-273050" eaLnBrk="1" hangingPunct="1">
              <a:lnSpc>
                <a:spcPct val="90000"/>
              </a:lnSpc>
              <a:spcBef>
                <a:spcPct val="50000"/>
              </a:spcBef>
              <a:buFontTx/>
              <a:buNone/>
              <a:defRPr/>
            </a:pPr>
            <a:r>
              <a:rPr lang="en-US" sz="2400" dirty="0">
                <a:latin typeface="Segoe Condensed"/>
              </a:rPr>
              <a:t>“There are </a:t>
            </a:r>
            <a:r>
              <a:rPr lang="en-US" sz="2400" dirty="0">
                <a:solidFill>
                  <a:srgbClr val="009900"/>
                </a:solidFill>
                <a:latin typeface="Segoe Condensed"/>
              </a:rPr>
              <a:t>450 million</a:t>
            </a:r>
            <a:r>
              <a:rPr lang="en-US" sz="2400" dirty="0">
                <a:solidFill>
                  <a:srgbClr val="009900"/>
                </a:solidFill>
                <a:effectLst>
                  <a:outerShdw blurRad="38100" dist="38100" dir="2700000" algn="tl">
                    <a:srgbClr val="C0C0C0"/>
                  </a:outerShdw>
                </a:effectLst>
                <a:latin typeface="Segoe Condensed"/>
              </a:rPr>
              <a:t> </a:t>
            </a:r>
            <a:r>
              <a:rPr lang="en-US" sz="2400" dirty="0">
                <a:latin typeface="Segoe Condensed"/>
              </a:rPr>
              <a:t>Microsoft Office users worldwide!”</a:t>
            </a:r>
            <a:r>
              <a:rPr lang="en-US" sz="2900" i="1" dirty="0">
                <a:latin typeface="Segoe Condensed"/>
              </a:rPr>
              <a:t/>
            </a:r>
            <a:br>
              <a:rPr lang="en-US" sz="2900" i="1" dirty="0">
                <a:latin typeface="Segoe Condensed"/>
              </a:rPr>
            </a:br>
            <a:r>
              <a:rPr lang="en-US" sz="2900" i="1" dirty="0">
                <a:latin typeface="Segoe Condensed"/>
              </a:rPr>
              <a:t>	</a:t>
            </a:r>
            <a:r>
              <a:rPr lang="en-US" sz="1800" i="1" dirty="0">
                <a:latin typeface="Segoe Condensed"/>
              </a:rPr>
              <a:t>Peter </a:t>
            </a:r>
            <a:r>
              <a:rPr lang="en-US" sz="1800" i="1" dirty="0" err="1">
                <a:latin typeface="Segoe Condensed"/>
              </a:rPr>
              <a:t>Pathe</a:t>
            </a:r>
            <a:r>
              <a:rPr lang="en-US" sz="1800" i="1" dirty="0">
                <a:latin typeface="Segoe Condensed"/>
              </a:rPr>
              <a:t>, Microsoft Corporate Vice President , Jan. 4, 2007</a:t>
            </a:r>
          </a:p>
          <a:p>
            <a:pPr marL="273050" indent="-273050" eaLnBrk="1" hangingPunct="1">
              <a:lnSpc>
                <a:spcPct val="90000"/>
              </a:lnSpc>
              <a:spcBef>
                <a:spcPct val="50000"/>
              </a:spcBef>
              <a:buFontTx/>
              <a:buNone/>
              <a:defRPr/>
            </a:pPr>
            <a:r>
              <a:rPr lang="en-US" sz="2400" dirty="0">
                <a:latin typeface="Segoe Condensed"/>
              </a:rPr>
              <a:t>“…people actually use less than </a:t>
            </a:r>
            <a:r>
              <a:rPr lang="en-US" sz="2400" dirty="0">
                <a:solidFill>
                  <a:srgbClr val="009900"/>
                </a:solidFill>
                <a:latin typeface="Segoe Condensed"/>
              </a:rPr>
              <a:t>20 percent</a:t>
            </a:r>
            <a:r>
              <a:rPr lang="en-US" sz="2400" dirty="0">
                <a:solidFill>
                  <a:srgbClr val="009900"/>
                </a:solidFill>
                <a:effectLst>
                  <a:outerShdw blurRad="38100" dist="38100" dir="2700000" algn="tl">
                    <a:srgbClr val="C0C0C0"/>
                  </a:outerShdw>
                </a:effectLst>
                <a:latin typeface="Segoe Condensed"/>
              </a:rPr>
              <a:t> </a:t>
            </a:r>
            <a:r>
              <a:rPr lang="en-US" sz="2400" dirty="0">
                <a:latin typeface="Segoe Condensed"/>
              </a:rPr>
              <a:t>of the software functions they have at their disposal.”</a:t>
            </a:r>
          </a:p>
          <a:p>
            <a:pPr marL="1462088" lvl="4" indent="-209550" eaLnBrk="1" hangingPunct="1">
              <a:lnSpc>
                <a:spcPct val="90000"/>
              </a:lnSpc>
              <a:spcBef>
                <a:spcPct val="50000"/>
              </a:spcBef>
              <a:buFontTx/>
              <a:buNone/>
              <a:defRPr/>
            </a:pPr>
            <a:r>
              <a:rPr lang="en-US" sz="1800" i="1" dirty="0">
                <a:latin typeface="Segoe Condensed"/>
              </a:rPr>
              <a:t>		Barbara Darrow, CRN, July 7, 2005</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Microsoft Office Statistics</a:t>
            </a:r>
          </a:p>
        </p:txBody>
      </p:sp>
      <p:sp>
        <p:nvSpPr>
          <p:cNvPr id="58371" name="Rectangle 3"/>
          <p:cNvSpPr>
            <a:spLocks noGrp="1" noChangeArrowheads="1"/>
          </p:cNvSpPr>
          <p:nvPr>
            <p:ph idx="1"/>
          </p:nvPr>
        </p:nvSpPr>
        <p:spPr>
          <a:prstGeom prst="rect">
            <a:avLst/>
          </a:prstGeom>
        </p:spPr>
        <p:txBody>
          <a:bodyPr>
            <a:normAutofit/>
          </a:bodyPr>
          <a:lstStyle/>
          <a:p>
            <a:pPr marL="273050" indent="-273050" eaLnBrk="1" hangingPunct="1">
              <a:lnSpc>
                <a:spcPct val="90000"/>
              </a:lnSpc>
              <a:spcBef>
                <a:spcPct val="50000"/>
              </a:spcBef>
              <a:buFontTx/>
              <a:buNone/>
              <a:defRPr/>
            </a:pPr>
            <a:r>
              <a:rPr lang="en-US" sz="2400" dirty="0">
                <a:latin typeface="Segoe Condensed"/>
              </a:rPr>
              <a:t>“There are </a:t>
            </a:r>
            <a:r>
              <a:rPr lang="en-US" sz="2400" dirty="0">
                <a:solidFill>
                  <a:srgbClr val="009900"/>
                </a:solidFill>
                <a:latin typeface="Segoe Condensed"/>
              </a:rPr>
              <a:t>450 million</a:t>
            </a:r>
            <a:r>
              <a:rPr lang="en-US" sz="2400" dirty="0">
                <a:solidFill>
                  <a:srgbClr val="009900"/>
                </a:solidFill>
                <a:effectLst>
                  <a:outerShdw blurRad="38100" dist="38100" dir="2700000" algn="tl">
                    <a:srgbClr val="C0C0C0"/>
                  </a:outerShdw>
                </a:effectLst>
                <a:latin typeface="Segoe Condensed"/>
              </a:rPr>
              <a:t> </a:t>
            </a:r>
            <a:r>
              <a:rPr lang="en-US" sz="2400" dirty="0">
                <a:latin typeface="Segoe Condensed"/>
              </a:rPr>
              <a:t>Microsoft Office users worldwide!”</a:t>
            </a:r>
            <a:r>
              <a:rPr lang="en-US" sz="2900" i="1" dirty="0">
                <a:latin typeface="Segoe Condensed"/>
              </a:rPr>
              <a:t/>
            </a:r>
            <a:br>
              <a:rPr lang="en-US" sz="2900" i="1" dirty="0">
                <a:latin typeface="Segoe Condensed"/>
              </a:rPr>
            </a:br>
            <a:r>
              <a:rPr lang="en-US" sz="2900" i="1" dirty="0">
                <a:latin typeface="Segoe Condensed"/>
              </a:rPr>
              <a:t>	</a:t>
            </a:r>
            <a:r>
              <a:rPr lang="en-US" sz="1800" i="1" dirty="0">
                <a:latin typeface="Segoe Condensed"/>
              </a:rPr>
              <a:t>Peter </a:t>
            </a:r>
            <a:r>
              <a:rPr lang="en-US" sz="1800" i="1" dirty="0" err="1">
                <a:latin typeface="Segoe Condensed"/>
              </a:rPr>
              <a:t>Pathe</a:t>
            </a:r>
            <a:r>
              <a:rPr lang="en-US" sz="1800" i="1" dirty="0">
                <a:latin typeface="Segoe Condensed"/>
              </a:rPr>
              <a:t>, Microsoft Corporate Vice President , Jan. 4, 2007</a:t>
            </a:r>
          </a:p>
          <a:p>
            <a:pPr marL="273050" indent="-273050" eaLnBrk="1" hangingPunct="1">
              <a:lnSpc>
                <a:spcPct val="90000"/>
              </a:lnSpc>
              <a:spcBef>
                <a:spcPct val="50000"/>
              </a:spcBef>
              <a:buFontTx/>
              <a:buNone/>
              <a:defRPr/>
            </a:pPr>
            <a:r>
              <a:rPr lang="en-US" sz="2400" dirty="0">
                <a:latin typeface="Segoe Condensed"/>
              </a:rPr>
              <a:t>“…people actually use less than </a:t>
            </a:r>
            <a:r>
              <a:rPr lang="en-US" sz="2400" dirty="0">
                <a:solidFill>
                  <a:srgbClr val="009900"/>
                </a:solidFill>
                <a:latin typeface="Segoe Condensed"/>
              </a:rPr>
              <a:t>20 percent</a:t>
            </a:r>
            <a:r>
              <a:rPr lang="en-US" sz="2400" dirty="0">
                <a:solidFill>
                  <a:srgbClr val="009900"/>
                </a:solidFill>
                <a:effectLst>
                  <a:outerShdw blurRad="38100" dist="38100" dir="2700000" algn="tl">
                    <a:srgbClr val="C0C0C0"/>
                  </a:outerShdw>
                </a:effectLst>
                <a:latin typeface="Segoe Condensed"/>
              </a:rPr>
              <a:t> </a:t>
            </a:r>
            <a:r>
              <a:rPr lang="en-US" sz="2400" dirty="0">
                <a:latin typeface="Segoe Condensed"/>
              </a:rPr>
              <a:t>of the software functions they have at their disposal.”</a:t>
            </a:r>
          </a:p>
          <a:p>
            <a:pPr marL="1462088" lvl="4" indent="-209550" eaLnBrk="1" hangingPunct="1">
              <a:lnSpc>
                <a:spcPct val="90000"/>
              </a:lnSpc>
              <a:spcBef>
                <a:spcPct val="50000"/>
              </a:spcBef>
              <a:buFontTx/>
              <a:buNone/>
              <a:defRPr/>
            </a:pPr>
            <a:r>
              <a:rPr lang="en-US" sz="1800" i="1" dirty="0">
                <a:latin typeface="Segoe Condensed"/>
              </a:rPr>
              <a:t>		Barbara Darrow, CRN, July 7, 2005</a:t>
            </a:r>
          </a:p>
          <a:p>
            <a:pPr marL="1462088" lvl="4" indent="-209550" eaLnBrk="1" hangingPunct="1">
              <a:lnSpc>
                <a:spcPct val="90000"/>
              </a:lnSpc>
              <a:spcBef>
                <a:spcPct val="50000"/>
              </a:spcBef>
              <a:buFontTx/>
              <a:buNone/>
              <a:defRPr/>
            </a:pPr>
            <a:endParaRPr lang="en-US" sz="1800" i="1" dirty="0">
              <a:latin typeface="Segoe Condensed"/>
            </a:endParaRPr>
          </a:p>
          <a:p>
            <a:pPr marL="1462088" lvl="4" indent="-209550" eaLnBrk="1" hangingPunct="1">
              <a:lnSpc>
                <a:spcPct val="90000"/>
              </a:lnSpc>
              <a:spcBef>
                <a:spcPct val="50000"/>
              </a:spcBef>
              <a:buFontTx/>
              <a:buNone/>
              <a:defRPr/>
            </a:pPr>
            <a:endParaRPr lang="en-US" sz="1800" i="1" dirty="0"/>
          </a:p>
        </p:txBody>
      </p:sp>
      <p:sp>
        <p:nvSpPr>
          <p:cNvPr id="5" name="Text Box 5"/>
          <p:cNvSpPr txBox="1">
            <a:spLocks noChangeArrowheads="1"/>
          </p:cNvSpPr>
          <p:nvPr/>
        </p:nvSpPr>
        <p:spPr bwMode="auto">
          <a:xfrm>
            <a:off x="2606566" y="4007070"/>
            <a:ext cx="4267200" cy="461665"/>
          </a:xfrm>
          <a:prstGeom prst="rect">
            <a:avLst/>
          </a:prstGeom>
          <a:noFill/>
          <a:ln w="9525">
            <a:noFill/>
            <a:miter lim="800000"/>
            <a:headEnd/>
            <a:tailEnd/>
          </a:ln>
        </p:spPr>
        <p:txBody>
          <a:bodyPr>
            <a:spAutoFit/>
          </a:bodyPr>
          <a:lstStyle/>
          <a:p>
            <a:pPr eaLnBrk="0" hangingPunct="0"/>
            <a:r>
              <a:rPr lang="en-US" sz="2400" i="1" dirty="0">
                <a:solidFill>
                  <a:srgbClr val="009900"/>
                </a:solidFill>
                <a:latin typeface="Segoe Condensed"/>
                <a:ea typeface="MS PGothic"/>
                <a:cs typeface="MS PGothic"/>
              </a:rPr>
              <a:t>Challenge = Close the gap!</a:t>
            </a:r>
          </a:p>
        </p:txBody>
      </p:sp>
      <p:sp>
        <p:nvSpPr>
          <p:cNvPr id="6" name="Text Box 6"/>
          <p:cNvSpPr txBox="1">
            <a:spLocks noChangeArrowheads="1"/>
          </p:cNvSpPr>
          <p:nvPr/>
        </p:nvSpPr>
        <p:spPr bwMode="auto">
          <a:xfrm>
            <a:off x="2175641" y="4461641"/>
            <a:ext cx="4648200" cy="923330"/>
          </a:xfrm>
          <a:prstGeom prst="rect">
            <a:avLst/>
          </a:prstGeom>
          <a:noFill/>
          <a:ln w="9525">
            <a:noFill/>
            <a:miter lim="800000"/>
            <a:headEnd/>
            <a:tailEnd/>
          </a:ln>
        </p:spPr>
        <p:txBody>
          <a:bodyPr>
            <a:spAutoFit/>
          </a:bodyPr>
          <a:lstStyle/>
          <a:p>
            <a:pPr algn="ctr">
              <a:spcBef>
                <a:spcPct val="50000"/>
              </a:spcBef>
            </a:pPr>
            <a:r>
              <a:rPr lang="en-US" dirty="0">
                <a:latin typeface="Segoe Condensed"/>
              </a:rPr>
              <a:t>Nothing increases skill level like certification – Greater opportunities exist for those </a:t>
            </a:r>
            <a:br>
              <a:rPr lang="en-US" dirty="0">
                <a:latin typeface="Segoe Condensed"/>
              </a:rPr>
            </a:br>
            <a:r>
              <a:rPr lang="en-US" dirty="0">
                <a:latin typeface="Segoe Condensed"/>
              </a:rPr>
              <a:t>who certify</a:t>
            </a:r>
            <a:r>
              <a:rPr lang="en-US" dirty="0"/>
              <a:t>.</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MCT Virtual Summit - FINAL</Template>
  <TotalTime>0</TotalTime>
  <Words>4733</Words>
  <Application>Microsoft Office PowerPoint</Application>
  <PresentationFormat>On-screen Show (4:3)</PresentationFormat>
  <Paragraphs>786</Paragraphs>
  <Slides>69</Slides>
  <Notes>68</Notes>
  <HiddenSlides>0</HiddenSlides>
  <MMClips>0</MMClips>
  <ScaleCrop>false</ScaleCrop>
  <HeadingPairs>
    <vt:vector size="8" baseType="variant">
      <vt:variant>
        <vt:lpstr>Theme</vt:lpstr>
      </vt:variant>
      <vt:variant>
        <vt:i4>3</vt:i4>
      </vt:variant>
      <vt:variant>
        <vt:lpstr>Embedded OLE Servers</vt:lpstr>
      </vt:variant>
      <vt:variant>
        <vt:i4>1</vt:i4>
      </vt:variant>
      <vt:variant>
        <vt:lpstr>Slide Titles</vt:lpstr>
      </vt:variant>
      <vt:variant>
        <vt:i4>69</vt:i4>
      </vt:variant>
      <vt:variant>
        <vt:lpstr>Custom Shows</vt:lpstr>
      </vt:variant>
      <vt:variant>
        <vt:i4>6</vt:i4>
      </vt:variant>
    </vt:vector>
  </HeadingPairs>
  <TitlesOfParts>
    <vt:vector size="79" baseType="lpstr">
      <vt:lpstr>Office Theme</vt:lpstr>
      <vt:lpstr>1_Office Theme</vt:lpstr>
      <vt:lpstr>Custom Design</vt:lpstr>
      <vt:lpstr>Photo Editor Photo</vt:lpstr>
      <vt:lpstr>Slide 1</vt:lpstr>
      <vt:lpstr>Slide 2</vt:lpstr>
      <vt:lpstr> MCAS and Adobe   Certifications</vt:lpstr>
      <vt:lpstr>        Debora A. Collins       </vt:lpstr>
      <vt:lpstr>Session Agenda       </vt:lpstr>
      <vt:lpstr>Slide 6</vt:lpstr>
      <vt:lpstr>Microsoft® Business Certifications</vt:lpstr>
      <vt:lpstr>Microsoft Office Statistics</vt:lpstr>
      <vt:lpstr>Microsoft Office Statistics</vt:lpstr>
      <vt:lpstr>Slide 10</vt:lpstr>
      <vt:lpstr> </vt:lpstr>
      <vt:lpstr>MCAS Word Objectives</vt:lpstr>
      <vt:lpstr>MCAS Excel Objectives</vt:lpstr>
      <vt:lpstr>MCAS Outlook Objectives</vt:lpstr>
      <vt:lpstr>MCAS PowerPoint Objectives</vt:lpstr>
      <vt:lpstr>MCAS Access Objectives</vt:lpstr>
      <vt:lpstr>MCAS Vista Objectives</vt:lpstr>
      <vt:lpstr>MCAS Master Certification</vt:lpstr>
      <vt:lpstr>Become an MCT!</vt:lpstr>
      <vt:lpstr>Microsoft Learning Resources</vt:lpstr>
      <vt:lpstr>MS Press MCAS Study Guide</vt:lpstr>
      <vt:lpstr>Wiley &amp; Sons, Inc. MOAC Series</vt:lpstr>
      <vt:lpstr>Certiprep by Certiport</vt:lpstr>
      <vt:lpstr>Microsoft Office Site License</vt:lpstr>
      <vt:lpstr>Register a Test Center </vt:lpstr>
      <vt:lpstr>MCAS Exam Characteristics</vt:lpstr>
      <vt:lpstr> Sample Exam Question </vt:lpstr>
      <vt:lpstr> Sample Exam Score Report </vt:lpstr>
      <vt:lpstr>Digital Transcript Service (free)</vt:lpstr>
      <vt:lpstr>Sample Digital Transcript</vt:lpstr>
      <vt:lpstr>To Implement An MBC Program</vt:lpstr>
      <vt:lpstr>Microsoft® Office Certifications</vt:lpstr>
      <vt:lpstr>Slide 33</vt:lpstr>
      <vt:lpstr>“Tools” of the Young Digital Worker</vt:lpstr>
      <vt:lpstr> Fact #1: The Internet Uses Adobe</vt:lpstr>
      <vt:lpstr>Fact #2:  The Internet is Growing</vt:lpstr>
      <vt:lpstr> Fact #3: Need Video, Audio &amp; Web </vt:lpstr>
      <vt:lpstr>Fact #4: Digital Tasks Growing</vt:lpstr>
      <vt:lpstr> Fact #5:Young People are Creating </vt:lpstr>
      <vt:lpstr> Adobe Certified Associate </vt:lpstr>
      <vt:lpstr> The ACA Programs</vt:lpstr>
      <vt:lpstr>Choice of Adobe 3 Exams</vt:lpstr>
      <vt:lpstr>General Exam Objectives</vt:lpstr>
      <vt:lpstr>Adobe Teaching Resources - FREE</vt:lpstr>
      <vt:lpstr>Adobe Learning Resources - $54    </vt:lpstr>
      <vt:lpstr>Certiprep for Adobe by Certiport</vt:lpstr>
      <vt:lpstr> Adobe Classroom License</vt:lpstr>
      <vt:lpstr>Adobe® Exam Characteristics</vt:lpstr>
      <vt:lpstr>Slide 49</vt:lpstr>
      <vt:lpstr>To Implement An ACA Program</vt:lpstr>
      <vt:lpstr>ACA Certifications</vt:lpstr>
      <vt:lpstr>OnSite Workshops </vt:lpstr>
      <vt:lpstr>Slide 53</vt:lpstr>
      <vt:lpstr>Slide 54</vt:lpstr>
      <vt:lpstr>Workshop Formats</vt:lpstr>
      <vt:lpstr>Slide 56</vt:lpstr>
      <vt:lpstr> </vt:lpstr>
      <vt:lpstr>IC³ Consists of 3 Exams</vt:lpstr>
      <vt:lpstr>IC3 Exam Characteristics</vt:lpstr>
      <vt:lpstr>Sample IC3 Exam Items</vt:lpstr>
      <vt:lpstr>Introducing  IC3 Global Standard 3 </vt:lpstr>
      <vt:lpstr>IC3 Global Standard 3 (GS3)</vt:lpstr>
      <vt:lpstr>What You Can Expect</vt:lpstr>
      <vt:lpstr>Benefits</vt:lpstr>
      <vt:lpstr>Coming Soon (4th Qtr. 2009)</vt:lpstr>
      <vt:lpstr>IC3 Certification</vt:lpstr>
      <vt:lpstr>Arkansas Sales Contact</vt:lpstr>
      <vt:lpstr>Slide 68</vt:lpstr>
      <vt:lpstr>Questions?</vt:lpstr>
      <vt:lpstr>Are You Certifiable? Excel</vt:lpstr>
      <vt:lpstr>Are You Certifiable? Word</vt:lpstr>
      <vt:lpstr>Are You Certifiable? Outlook</vt:lpstr>
      <vt:lpstr>Are You Certifiable? PowerPoint</vt:lpstr>
      <vt:lpstr>Are You Certifiable? Vista</vt:lpstr>
      <vt:lpstr>Are You Certifiable? Access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Certifiable?</dc:title>
  <dc:subject>CIT Hands-on Lab</dc:subject>
  <dc:creator/>
  <cp:keywords>MCAS, MOS, Office Certification</cp:keywords>
  <dc:description>Slides developed for CIT, Oct. 21 2008, Salt Lake City, UT.</dc:description>
  <cp:lastModifiedBy/>
  <cp:revision>1</cp:revision>
  <dcterms:created xsi:type="dcterms:W3CDTF">2008-10-19T22:51:06Z</dcterms:created>
  <dcterms:modified xsi:type="dcterms:W3CDTF">2009-08-03T22:30:32Z</dcterms:modified>
  <cp:contentStatus>Final</cp:contentStatus>
</cp:coreProperties>
</file>